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2" r:id="rId1"/>
    <p:sldMasterId id="2147483698" r:id="rId2"/>
    <p:sldMasterId id="2147483753" r:id="rId3"/>
  </p:sldMasterIdLst>
  <p:notesMasterIdLst>
    <p:notesMasterId r:id="rId14"/>
  </p:notesMasterIdLst>
  <p:handoutMasterIdLst>
    <p:handoutMasterId r:id="rId15"/>
  </p:handoutMasterIdLst>
  <p:sldIdLst>
    <p:sldId id="896" r:id="rId4"/>
    <p:sldId id="879" r:id="rId5"/>
    <p:sldId id="917" r:id="rId6"/>
    <p:sldId id="918" r:id="rId7"/>
    <p:sldId id="929" r:id="rId8"/>
    <p:sldId id="919" r:id="rId9"/>
    <p:sldId id="930" r:id="rId10"/>
    <p:sldId id="925" r:id="rId11"/>
    <p:sldId id="928" r:id="rId12"/>
    <p:sldId id="924" r:id="rId13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96"/>
            <p14:sldId id="879"/>
            <p14:sldId id="917"/>
            <p14:sldId id="918"/>
            <p14:sldId id="929"/>
            <p14:sldId id="919"/>
            <p14:sldId id="930"/>
            <p14:sldId id="925"/>
            <p14:sldId id="928"/>
            <p14:sldId id="924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EEF"/>
    <a:srgbClr val="D4A36E"/>
    <a:srgbClr val="D0343C"/>
    <a:srgbClr val="8DB1C4"/>
    <a:srgbClr val="3D4149"/>
    <a:srgbClr val="615474"/>
    <a:srgbClr val="F9BE75"/>
    <a:srgbClr val="E4625C"/>
    <a:srgbClr val="403551"/>
    <a:srgbClr val="CE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1" autoAdjust="0"/>
    <p:restoredTop sz="95417" autoAdjust="0"/>
  </p:normalViewPr>
  <p:slideViewPr>
    <p:cSldViewPr>
      <p:cViewPr varScale="1">
        <p:scale>
          <a:sx n="112" d="100"/>
          <a:sy n="112" d="100"/>
        </p:scale>
        <p:origin x="78" y="102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4"/>
        <p:guide orient="horz" pos="2160"/>
      </p:guideLst>
    </p:cSldViewPr>
  </p:slideViewPr>
  <p:outlineViewPr>
    <p:cViewPr>
      <p:scale>
        <a:sx n="33" d="100"/>
        <a:sy n="33" d="100"/>
      </p:scale>
      <p:origin x="0" y="-285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Результаты оценки удовлетворенности слушателей качеством курса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Новизна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Новизна</c:v>
                </c:pt>
                <c:pt idx="1">
                  <c:v>Пр.значимость</c:v>
                </c:pt>
                <c:pt idx="2">
                  <c:v>Содержание</c:v>
                </c:pt>
                <c:pt idx="3">
                  <c:v>Изложение</c:v>
                </c:pt>
                <c:pt idx="4">
                  <c:v>Рекомендация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0.65</c:v>
                </c:pt>
                <c:pt idx="1">
                  <c:v>0.72</c:v>
                </c:pt>
                <c:pt idx="2">
                  <c:v>0.84</c:v>
                </c:pt>
                <c:pt idx="3">
                  <c:v>0.79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C3-4B7C-9EBB-87F056324CD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Пр.значимость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Новизна</c:v>
                </c:pt>
                <c:pt idx="1">
                  <c:v>Пр.значимость</c:v>
                </c:pt>
                <c:pt idx="2">
                  <c:v>Содержание</c:v>
                </c:pt>
                <c:pt idx="3">
                  <c:v>Изложение</c:v>
                </c:pt>
                <c:pt idx="4">
                  <c:v>Рекомендация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0.75</c:v>
                </c:pt>
                <c:pt idx="1">
                  <c:v>0.9</c:v>
                </c:pt>
                <c:pt idx="2">
                  <c:v>0.9</c:v>
                </c:pt>
                <c:pt idx="3">
                  <c:v>0.95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C3-4B7C-9EBB-87F056324CD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Содержание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Новизна</c:v>
                </c:pt>
                <c:pt idx="1">
                  <c:v>Пр.значимость</c:v>
                </c:pt>
                <c:pt idx="2">
                  <c:v>Содержание</c:v>
                </c:pt>
                <c:pt idx="3">
                  <c:v>Изложение</c:v>
                </c:pt>
                <c:pt idx="4">
                  <c:v>Рекомендация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C3-4B7C-9EBB-87F056324CD0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Изложение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Новизна</c:v>
                </c:pt>
                <c:pt idx="1">
                  <c:v>Пр.значимость</c:v>
                </c:pt>
                <c:pt idx="2">
                  <c:v>Содержание</c:v>
                </c:pt>
                <c:pt idx="3">
                  <c:v>Изложение</c:v>
                </c:pt>
                <c:pt idx="4">
                  <c:v>Рекомендация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C3-4B7C-9EBB-87F056324CD0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Рекомендация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Новизна</c:v>
                </c:pt>
                <c:pt idx="1">
                  <c:v>Пр.значимость</c:v>
                </c:pt>
                <c:pt idx="2">
                  <c:v>Содержание</c:v>
                </c:pt>
                <c:pt idx="3">
                  <c:v>Изложение</c:v>
                </c:pt>
                <c:pt idx="4">
                  <c:v>Рекомендация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C3-4B7C-9EBB-87F056324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8610000"/>
        <c:axId val="1158608368"/>
      </c:barChart>
      <c:catAx>
        <c:axId val="115861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8608368"/>
        <c:crosses val="autoZero"/>
        <c:auto val="1"/>
        <c:lblAlgn val="ctr"/>
        <c:lblOffset val="100"/>
        <c:noMultiLvlLbl val="0"/>
      </c:catAx>
      <c:valAx>
        <c:axId val="115860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861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1907B-B5DD-49EA-9905-54FE3C8CB70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6D40F91-70E6-45FD-83D3-2F5CD6D704E9}">
      <dgm:prSet phldrT="[Текст]"/>
      <dgm:spPr/>
      <dgm:t>
        <a:bodyPr/>
        <a:lstStyle/>
        <a:p>
          <a:pPr algn="ctr"/>
          <a:r>
            <a:rPr lang="ru-RU" dirty="0"/>
            <a:t>Выдвинуто предложение о создании индивидуальных пособий для детей с ОВЗ в СОШ №2 (</a:t>
          </a:r>
          <a:r>
            <a:rPr lang="ru-RU" dirty="0" err="1"/>
            <a:t>Ю.Н.Ладнова</a:t>
          </a:r>
          <a:r>
            <a:rPr lang="ru-RU" dirty="0"/>
            <a:t>)</a:t>
          </a:r>
        </a:p>
      </dgm:t>
    </dgm:pt>
    <dgm:pt modelId="{A8C35FB6-EE6C-4726-91BE-3A2EF26F4F90}" type="parTrans" cxnId="{4EEA5FFC-D122-45A0-B820-8138DB2BFA4F}">
      <dgm:prSet/>
      <dgm:spPr/>
      <dgm:t>
        <a:bodyPr/>
        <a:lstStyle/>
        <a:p>
          <a:pPr algn="ctr"/>
          <a:endParaRPr lang="ru-RU"/>
        </a:p>
      </dgm:t>
    </dgm:pt>
    <dgm:pt modelId="{64D99200-7C2A-4FF6-8C07-BFD7075B4668}" type="sibTrans" cxnId="{4EEA5FFC-D122-45A0-B820-8138DB2BFA4F}">
      <dgm:prSet/>
      <dgm:spPr/>
      <dgm:t>
        <a:bodyPr/>
        <a:lstStyle/>
        <a:p>
          <a:pPr algn="ctr"/>
          <a:endParaRPr lang="ru-RU"/>
        </a:p>
      </dgm:t>
    </dgm:pt>
    <dgm:pt modelId="{67B64738-9F13-4003-9F5C-72CF71138E19}">
      <dgm:prSet phldrT="[Текст]"/>
      <dgm:spPr/>
      <dgm:t>
        <a:bodyPr/>
        <a:lstStyle/>
        <a:p>
          <a:pPr algn="ctr"/>
          <a:r>
            <a:rPr lang="ru-RU" dirty="0"/>
            <a:t>Расширить программу модулем для родителей детей с ОВЗ (либо сделать отдельную программу для родителей)</a:t>
          </a:r>
        </a:p>
      </dgm:t>
    </dgm:pt>
    <dgm:pt modelId="{15876F35-4C71-483B-8381-42F4FFB0C8EB}" type="parTrans" cxnId="{B6C66D5B-FD48-4034-B88F-C695D17DC4E8}">
      <dgm:prSet/>
      <dgm:spPr/>
      <dgm:t>
        <a:bodyPr/>
        <a:lstStyle/>
        <a:p>
          <a:pPr algn="ctr"/>
          <a:endParaRPr lang="ru-RU"/>
        </a:p>
      </dgm:t>
    </dgm:pt>
    <dgm:pt modelId="{328F12E2-2A4B-4866-8DBC-C65992A4F97B}" type="sibTrans" cxnId="{B6C66D5B-FD48-4034-B88F-C695D17DC4E8}">
      <dgm:prSet/>
      <dgm:spPr/>
      <dgm:t>
        <a:bodyPr/>
        <a:lstStyle/>
        <a:p>
          <a:pPr algn="ctr"/>
          <a:endParaRPr lang="ru-RU"/>
        </a:p>
      </dgm:t>
    </dgm:pt>
    <dgm:pt modelId="{4D04C361-D551-46E9-98C4-AD87149689DC}">
      <dgm:prSet phldrT="[Текст]"/>
      <dgm:spPr/>
      <dgm:t>
        <a:bodyPr/>
        <a:lstStyle/>
        <a:p>
          <a:pPr algn="ctr"/>
          <a:r>
            <a:rPr lang="ru-RU" dirty="0"/>
            <a:t>Создать современную методическую копилку материалов по ОВЗ (пока это осуществляется за свой счет)</a:t>
          </a:r>
        </a:p>
      </dgm:t>
    </dgm:pt>
    <dgm:pt modelId="{D8ABA16B-93DB-4287-9B6A-788A91C79D48}" type="parTrans" cxnId="{89BA6692-7C05-43FC-ACA2-B3589791157B}">
      <dgm:prSet/>
      <dgm:spPr/>
      <dgm:t>
        <a:bodyPr/>
        <a:lstStyle/>
        <a:p>
          <a:pPr algn="ctr"/>
          <a:endParaRPr lang="ru-RU"/>
        </a:p>
      </dgm:t>
    </dgm:pt>
    <dgm:pt modelId="{8D31A09A-727A-4A01-9BCA-672DAFDAACC5}" type="sibTrans" cxnId="{89BA6692-7C05-43FC-ACA2-B3589791157B}">
      <dgm:prSet/>
      <dgm:spPr/>
      <dgm:t>
        <a:bodyPr/>
        <a:lstStyle/>
        <a:p>
          <a:pPr algn="ctr"/>
          <a:endParaRPr lang="ru-RU"/>
        </a:p>
      </dgm:t>
    </dgm:pt>
    <dgm:pt modelId="{8EB27A48-BFC0-482F-8726-6123376F622B}">
      <dgm:prSet phldrT="[Текст]"/>
      <dgm:spPr/>
      <dgm:t>
        <a:bodyPr/>
        <a:lstStyle/>
        <a:p>
          <a:pPr algn="ctr"/>
          <a:r>
            <a:rPr lang="ru-RU" dirty="0"/>
            <a:t>Обеспечить взаимодействие с Центром занятости по вопросу внедрения программы</a:t>
          </a:r>
        </a:p>
      </dgm:t>
    </dgm:pt>
    <dgm:pt modelId="{4C119DAB-CDBF-4CD9-A92C-08476617ECC5}" type="parTrans" cxnId="{E3B9133E-52AC-4E37-8949-50EB9EC6BD4F}">
      <dgm:prSet/>
      <dgm:spPr/>
      <dgm:t>
        <a:bodyPr/>
        <a:lstStyle/>
        <a:p>
          <a:pPr algn="ctr"/>
          <a:endParaRPr lang="ru-RU"/>
        </a:p>
      </dgm:t>
    </dgm:pt>
    <dgm:pt modelId="{56C08E72-0CC3-48DD-8DC1-8D4B2DB0559D}" type="sibTrans" cxnId="{E3B9133E-52AC-4E37-8949-50EB9EC6BD4F}">
      <dgm:prSet/>
      <dgm:spPr/>
      <dgm:t>
        <a:bodyPr/>
        <a:lstStyle/>
        <a:p>
          <a:pPr algn="ctr"/>
          <a:endParaRPr lang="ru-RU"/>
        </a:p>
      </dgm:t>
    </dgm:pt>
    <dgm:pt modelId="{1B5B1157-8C2C-4339-A6FF-D9D5216F0CD6}">
      <dgm:prSet phldrT="[Текст]"/>
      <dgm:spPr/>
      <dgm:t>
        <a:bodyPr/>
        <a:lstStyle/>
        <a:p>
          <a:pPr algn="ctr"/>
          <a:r>
            <a:rPr lang="ru-RU" dirty="0"/>
            <a:t>Готовить тьюторов</a:t>
          </a:r>
        </a:p>
      </dgm:t>
    </dgm:pt>
    <dgm:pt modelId="{DCF10B03-2B8A-4CDD-8334-52821F8E5C2C}" type="parTrans" cxnId="{269F6DE8-1309-406D-9C03-B084504D7C94}">
      <dgm:prSet/>
      <dgm:spPr/>
      <dgm:t>
        <a:bodyPr/>
        <a:lstStyle/>
        <a:p>
          <a:pPr algn="ctr"/>
          <a:endParaRPr lang="ru-RU"/>
        </a:p>
      </dgm:t>
    </dgm:pt>
    <dgm:pt modelId="{7BB71DD9-22DE-4EC1-BD3A-1B11F5CC4EB2}" type="sibTrans" cxnId="{269F6DE8-1309-406D-9C03-B084504D7C94}">
      <dgm:prSet/>
      <dgm:spPr/>
      <dgm:t>
        <a:bodyPr/>
        <a:lstStyle/>
        <a:p>
          <a:pPr algn="ctr"/>
          <a:endParaRPr lang="ru-RU"/>
        </a:p>
      </dgm:t>
    </dgm:pt>
    <dgm:pt modelId="{D4B859D4-7F16-43BD-ADEE-1CAF12DB281A}" type="pres">
      <dgm:prSet presAssocID="{BC51907B-B5DD-49EA-9905-54FE3C8CB703}" presName="CompostProcess" presStyleCnt="0">
        <dgm:presLayoutVars>
          <dgm:dir/>
          <dgm:resizeHandles val="exact"/>
        </dgm:presLayoutVars>
      </dgm:prSet>
      <dgm:spPr/>
    </dgm:pt>
    <dgm:pt modelId="{6000DBAB-FAE9-479A-BE9B-901A976BB8EC}" type="pres">
      <dgm:prSet presAssocID="{BC51907B-B5DD-49EA-9905-54FE3C8CB703}" presName="arrow" presStyleLbl="bgShp" presStyleIdx="0" presStyleCnt="1" custLinFactNeighborX="-1401" custLinFactNeighborY="2617"/>
      <dgm:spPr/>
    </dgm:pt>
    <dgm:pt modelId="{222B81C8-C5BA-4B49-99DE-D4E5D56F2CFA}" type="pres">
      <dgm:prSet presAssocID="{BC51907B-B5DD-49EA-9905-54FE3C8CB703}" presName="linearProcess" presStyleCnt="0"/>
      <dgm:spPr/>
    </dgm:pt>
    <dgm:pt modelId="{D0D3B162-E30C-40A3-A70B-A9B9A761F671}" type="pres">
      <dgm:prSet presAssocID="{76D40F91-70E6-45FD-83D3-2F5CD6D704E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E5687-70B6-4E25-A766-706100E7DB95}" type="pres">
      <dgm:prSet presAssocID="{64D99200-7C2A-4FF6-8C07-BFD7075B4668}" presName="sibTrans" presStyleCnt="0"/>
      <dgm:spPr/>
    </dgm:pt>
    <dgm:pt modelId="{898EEB94-4883-426C-8A83-2D10C161A03C}" type="pres">
      <dgm:prSet presAssocID="{67B64738-9F13-4003-9F5C-72CF71138E1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A547E-906F-4109-AD93-8C085D7FCA85}" type="pres">
      <dgm:prSet presAssocID="{328F12E2-2A4B-4866-8DBC-C65992A4F97B}" presName="sibTrans" presStyleCnt="0"/>
      <dgm:spPr/>
    </dgm:pt>
    <dgm:pt modelId="{922B4597-CEF2-493A-851C-DEC62009FCFF}" type="pres">
      <dgm:prSet presAssocID="{4D04C361-D551-46E9-98C4-AD87149689D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015F0-C113-4DC9-B453-A851951069DC}" type="pres">
      <dgm:prSet presAssocID="{8D31A09A-727A-4A01-9BCA-672DAFDAACC5}" presName="sibTrans" presStyleCnt="0"/>
      <dgm:spPr/>
    </dgm:pt>
    <dgm:pt modelId="{855FEEF8-DEFE-4970-94CF-D926A90E449C}" type="pres">
      <dgm:prSet presAssocID="{8EB27A48-BFC0-482F-8726-6123376F622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B017D-971B-4EC5-9D76-ADE90370E078}" type="pres">
      <dgm:prSet presAssocID="{56C08E72-0CC3-48DD-8DC1-8D4B2DB0559D}" presName="sibTrans" presStyleCnt="0"/>
      <dgm:spPr/>
    </dgm:pt>
    <dgm:pt modelId="{3ADE679D-A1EB-4E45-9EFC-AC1EF58DFD57}" type="pres">
      <dgm:prSet presAssocID="{1B5B1157-8C2C-4339-A6FF-D9D5216F0CD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9F6DE8-1309-406D-9C03-B084504D7C94}" srcId="{BC51907B-B5DD-49EA-9905-54FE3C8CB703}" destId="{1B5B1157-8C2C-4339-A6FF-D9D5216F0CD6}" srcOrd="4" destOrd="0" parTransId="{DCF10B03-2B8A-4CDD-8334-52821F8E5C2C}" sibTransId="{7BB71DD9-22DE-4EC1-BD3A-1B11F5CC4EB2}"/>
    <dgm:cxn modelId="{7030FC0B-12AC-467B-A154-3996DC3C0F06}" type="presOf" srcId="{4D04C361-D551-46E9-98C4-AD87149689DC}" destId="{922B4597-CEF2-493A-851C-DEC62009FCFF}" srcOrd="0" destOrd="0" presId="urn:microsoft.com/office/officeart/2005/8/layout/hProcess9"/>
    <dgm:cxn modelId="{8BC0DEEE-1FD0-405B-8A20-4BEFE368D855}" type="presOf" srcId="{1B5B1157-8C2C-4339-A6FF-D9D5216F0CD6}" destId="{3ADE679D-A1EB-4E45-9EFC-AC1EF58DFD57}" srcOrd="0" destOrd="0" presId="urn:microsoft.com/office/officeart/2005/8/layout/hProcess9"/>
    <dgm:cxn modelId="{40804239-2573-4286-8E6B-1A14ADC61B63}" type="presOf" srcId="{BC51907B-B5DD-49EA-9905-54FE3C8CB703}" destId="{D4B859D4-7F16-43BD-ADEE-1CAF12DB281A}" srcOrd="0" destOrd="0" presId="urn:microsoft.com/office/officeart/2005/8/layout/hProcess9"/>
    <dgm:cxn modelId="{A690557B-5498-46F3-B99E-7AC91146DB01}" type="presOf" srcId="{67B64738-9F13-4003-9F5C-72CF71138E19}" destId="{898EEB94-4883-426C-8A83-2D10C161A03C}" srcOrd="0" destOrd="0" presId="urn:microsoft.com/office/officeart/2005/8/layout/hProcess9"/>
    <dgm:cxn modelId="{89BA6692-7C05-43FC-ACA2-B3589791157B}" srcId="{BC51907B-B5DD-49EA-9905-54FE3C8CB703}" destId="{4D04C361-D551-46E9-98C4-AD87149689DC}" srcOrd="2" destOrd="0" parTransId="{D8ABA16B-93DB-4287-9B6A-788A91C79D48}" sibTransId="{8D31A09A-727A-4A01-9BCA-672DAFDAACC5}"/>
    <dgm:cxn modelId="{E3B9133E-52AC-4E37-8949-50EB9EC6BD4F}" srcId="{BC51907B-B5DD-49EA-9905-54FE3C8CB703}" destId="{8EB27A48-BFC0-482F-8726-6123376F622B}" srcOrd="3" destOrd="0" parTransId="{4C119DAB-CDBF-4CD9-A92C-08476617ECC5}" sibTransId="{56C08E72-0CC3-48DD-8DC1-8D4B2DB0559D}"/>
    <dgm:cxn modelId="{B6C66D5B-FD48-4034-B88F-C695D17DC4E8}" srcId="{BC51907B-B5DD-49EA-9905-54FE3C8CB703}" destId="{67B64738-9F13-4003-9F5C-72CF71138E19}" srcOrd="1" destOrd="0" parTransId="{15876F35-4C71-483B-8381-42F4FFB0C8EB}" sibTransId="{328F12E2-2A4B-4866-8DBC-C65992A4F97B}"/>
    <dgm:cxn modelId="{4EEA5FFC-D122-45A0-B820-8138DB2BFA4F}" srcId="{BC51907B-B5DD-49EA-9905-54FE3C8CB703}" destId="{76D40F91-70E6-45FD-83D3-2F5CD6D704E9}" srcOrd="0" destOrd="0" parTransId="{A8C35FB6-EE6C-4726-91BE-3A2EF26F4F90}" sibTransId="{64D99200-7C2A-4FF6-8C07-BFD7075B4668}"/>
    <dgm:cxn modelId="{09BE8B0A-2E0A-4417-9747-92082B923D97}" type="presOf" srcId="{76D40F91-70E6-45FD-83D3-2F5CD6D704E9}" destId="{D0D3B162-E30C-40A3-A70B-A9B9A761F671}" srcOrd="0" destOrd="0" presId="urn:microsoft.com/office/officeart/2005/8/layout/hProcess9"/>
    <dgm:cxn modelId="{427CBBE5-52D8-4710-812A-31CE04AF6106}" type="presOf" srcId="{8EB27A48-BFC0-482F-8726-6123376F622B}" destId="{855FEEF8-DEFE-4970-94CF-D926A90E449C}" srcOrd="0" destOrd="0" presId="urn:microsoft.com/office/officeart/2005/8/layout/hProcess9"/>
    <dgm:cxn modelId="{B57B3222-2726-4887-889D-2A0E1A70E16A}" type="presParOf" srcId="{D4B859D4-7F16-43BD-ADEE-1CAF12DB281A}" destId="{6000DBAB-FAE9-479A-BE9B-901A976BB8EC}" srcOrd="0" destOrd="0" presId="urn:microsoft.com/office/officeart/2005/8/layout/hProcess9"/>
    <dgm:cxn modelId="{C403E77F-E767-4C3E-9763-9A843C06B7FA}" type="presParOf" srcId="{D4B859D4-7F16-43BD-ADEE-1CAF12DB281A}" destId="{222B81C8-C5BA-4B49-99DE-D4E5D56F2CFA}" srcOrd="1" destOrd="0" presId="urn:microsoft.com/office/officeart/2005/8/layout/hProcess9"/>
    <dgm:cxn modelId="{D9269FBB-7B53-41BC-8B2E-D7E910841421}" type="presParOf" srcId="{222B81C8-C5BA-4B49-99DE-D4E5D56F2CFA}" destId="{D0D3B162-E30C-40A3-A70B-A9B9A761F671}" srcOrd="0" destOrd="0" presId="urn:microsoft.com/office/officeart/2005/8/layout/hProcess9"/>
    <dgm:cxn modelId="{F3ADE488-F1CC-42FB-B863-A9F0F7B6E90E}" type="presParOf" srcId="{222B81C8-C5BA-4B49-99DE-D4E5D56F2CFA}" destId="{D26E5687-70B6-4E25-A766-706100E7DB95}" srcOrd="1" destOrd="0" presId="urn:microsoft.com/office/officeart/2005/8/layout/hProcess9"/>
    <dgm:cxn modelId="{B96F819D-C26B-49D6-B6A0-3439D1E6C683}" type="presParOf" srcId="{222B81C8-C5BA-4B49-99DE-D4E5D56F2CFA}" destId="{898EEB94-4883-426C-8A83-2D10C161A03C}" srcOrd="2" destOrd="0" presId="urn:microsoft.com/office/officeart/2005/8/layout/hProcess9"/>
    <dgm:cxn modelId="{33E5F09D-1A8B-4462-B1EA-38AA775F8068}" type="presParOf" srcId="{222B81C8-C5BA-4B49-99DE-D4E5D56F2CFA}" destId="{87CA547E-906F-4109-AD93-8C085D7FCA85}" srcOrd="3" destOrd="0" presId="urn:microsoft.com/office/officeart/2005/8/layout/hProcess9"/>
    <dgm:cxn modelId="{B4B759B6-4E08-4421-A4C9-36A800FCFC4F}" type="presParOf" srcId="{222B81C8-C5BA-4B49-99DE-D4E5D56F2CFA}" destId="{922B4597-CEF2-493A-851C-DEC62009FCFF}" srcOrd="4" destOrd="0" presId="urn:microsoft.com/office/officeart/2005/8/layout/hProcess9"/>
    <dgm:cxn modelId="{EE3E3871-7410-4E3A-9B61-67A4D7A4B2AB}" type="presParOf" srcId="{222B81C8-C5BA-4B49-99DE-D4E5D56F2CFA}" destId="{99F015F0-C113-4DC9-B453-A851951069DC}" srcOrd="5" destOrd="0" presId="urn:microsoft.com/office/officeart/2005/8/layout/hProcess9"/>
    <dgm:cxn modelId="{B95AFF8E-ED2C-4B45-BF6D-A1CF58DBFB1B}" type="presParOf" srcId="{222B81C8-C5BA-4B49-99DE-D4E5D56F2CFA}" destId="{855FEEF8-DEFE-4970-94CF-D926A90E449C}" srcOrd="6" destOrd="0" presId="urn:microsoft.com/office/officeart/2005/8/layout/hProcess9"/>
    <dgm:cxn modelId="{BDE7CE49-50CD-403F-A9A4-D47EC77DA4B7}" type="presParOf" srcId="{222B81C8-C5BA-4B49-99DE-D4E5D56F2CFA}" destId="{853B017D-971B-4EC5-9D76-ADE90370E078}" srcOrd="7" destOrd="0" presId="urn:microsoft.com/office/officeart/2005/8/layout/hProcess9"/>
    <dgm:cxn modelId="{C3D2CD81-B58F-451B-A89E-2A0C626172F5}" type="presParOf" srcId="{222B81C8-C5BA-4B49-99DE-D4E5D56F2CFA}" destId="{3ADE679D-A1EB-4E45-9EFC-AC1EF58DFD5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0DBAB-FAE9-479A-BE9B-901A976BB8EC}">
      <dsp:nvSpPr>
        <dsp:cNvPr id="0" name=""/>
        <dsp:cNvSpPr/>
      </dsp:nvSpPr>
      <dsp:spPr>
        <a:xfrm>
          <a:off x="629809" y="0"/>
          <a:ext cx="8485101" cy="46693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3B162-E30C-40A3-A70B-A9B9A761F671}">
      <dsp:nvSpPr>
        <dsp:cNvPr id="0" name=""/>
        <dsp:cNvSpPr/>
      </dsp:nvSpPr>
      <dsp:spPr>
        <a:xfrm>
          <a:off x="4386" y="1400803"/>
          <a:ext cx="1918018" cy="1867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Выдвинуто предложение о создании индивидуальных пособий для детей с ОВЗ в СОШ №2 (</a:t>
          </a:r>
          <a:r>
            <a:rPr lang="ru-RU" sz="1400" kern="1200" dirty="0" err="1"/>
            <a:t>Ю.Н.Ладнова</a:t>
          </a:r>
          <a:r>
            <a:rPr lang="ru-RU" sz="1400" kern="1200" dirty="0"/>
            <a:t>)</a:t>
          </a:r>
        </a:p>
      </dsp:txBody>
      <dsp:txXfrm>
        <a:off x="95561" y="1491978"/>
        <a:ext cx="1735668" cy="1685388"/>
      </dsp:txXfrm>
    </dsp:sp>
    <dsp:sp modelId="{898EEB94-4883-426C-8A83-2D10C161A03C}">
      <dsp:nvSpPr>
        <dsp:cNvPr id="0" name=""/>
        <dsp:cNvSpPr/>
      </dsp:nvSpPr>
      <dsp:spPr>
        <a:xfrm>
          <a:off x="2018306" y="1400803"/>
          <a:ext cx="1918018" cy="1867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Расширить программу модулем для родителей детей с ОВЗ (либо сделать отдельную программу для родителей)</a:t>
          </a:r>
        </a:p>
      </dsp:txBody>
      <dsp:txXfrm>
        <a:off x="2109481" y="1491978"/>
        <a:ext cx="1735668" cy="1685388"/>
      </dsp:txXfrm>
    </dsp:sp>
    <dsp:sp modelId="{922B4597-CEF2-493A-851C-DEC62009FCFF}">
      <dsp:nvSpPr>
        <dsp:cNvPr id="0" name=""/>
        <dsp:cNvSpPr/>
      </dsp:nvSpPr>
      <dsp:spPr>
        <a:xfrm>
          <a:off x="4032226" y="1400803"/>
          <a:ext cx="1918018" cy="1867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Создать современную методическую копилку материалов по ОВЗ (пока это осуществляется за свой счет)</a:t>
          </a:r>
        </a:p>
      </dsp:txBody>
      <dsp:txXfrm>
        <a:off x="4123401" y="1491978"/>
        <a:ext cx="1735668" cy="1685388"/>
      </dsp:txXfrm>
    </dsp:sp>
    <dsp:sp modelId="{855FEEF8-DEFE-4970-94CF-D926A90E449C}">
      <dsp:nvSpPr>
        <dsp:cNvPr id="0" name=""/>
        <dsp:cNvSpPr/>
      </dsp:nvSpPr>
      <dsp:spPr>
        <a:xfrm>
          <a:off x="6046146" y="1400803"/>
          <a:ext cx="1918018" cy="1867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Обеспечить взаимодействие с Центром занятости по вопросу внедрения программы</a:t>
          </a:r>
        </a:p>
      </dsp:txBody>
      <dsp:txXfrm>
        <a:off x="6137321" y="1491978"/>
        <a:ext cx="1735668" cy="1685388"/>
      </dsp:txXfrm>
    </dsp:sp>
    <dsp:sp modelId="{3ADE679D-A1EB-4E45-9EFC-AC1EF58DFD57}">
      <dsp:nvSpPr>
        <dsp:cNvPr id="0" name=""/>
        <dsp:cNvSpPr/>
      </dsp:nvSpPr>
      <dsp:spPr>
        <a:xfrm>
          <a:off x="8060066" y="1400803"/>
          <a:ext cx="1918018" cy="1867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Готовить тьюторов</a:t>
          </a:r>
        </a:p>
      </dsp:txBody>
      <dsp:txXfrm>
        <a:off x="8151241" y="1491978"/>
        <a:ext cx="1735668" cy="168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9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4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9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1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70C67-4150-4956-8729-9415F8BA8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8920"/>
            <a:ext cx="9144000" cy="1944216"/>
          </a:xfrm>
        </p:spPr>
        <p:txBody>
          <a:bodyPr anchor="ctr"/>
          <a:lstStyle>
            <a:lvl1pPr algn="ctr">
              <a:defRPr sz="6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67B7FC-7BD6-47E1-BA5F-22C947BEF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2063" y="5085184"/>
            <a:ext cx="4676753" cy="935682"/>
          </a:xfrm>
        </p:spPr>
        <p:txBody>
          <a:bodyPr anchor="ctr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52907A-3CB0-4790-A989-C433C4D1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82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F11FA0-CB36-4653-B24F-0D8BECF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</p:spPr>
        <p:txBody>
          <a:bodyPr/>
          <a:lstStyle/>
          <a:p>
            <a:r>
              <a:rPr lang="en-US" dirty="0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F48B60-676B-471F-8CB5-EDE5EBB2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251"/>
            <a:ext cx="2743200" cy="365125"/>
          </a:xfrm>
        </p:spPr>
        <p:txBody>
          <a:bodyPr/>
          <a:lstStyle/>
          <a:p>
            <a:fld id="{F9036A72-EF4D-4486-A23C-054FE2E2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5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w/ Nb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="" xmlns:a16="http://schemas.microsoft.com/office/drawing/2014/main" id="{A8D93B15-2C2E-41BD-BC9D-9824F62D585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55301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="" xmlns:a16="http://schemas.microsoft.com/office/drawing/2014/main" id="{C268EA9E-D57B-4237-A9D1-EAE6115C1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49CEEF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7092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="" xmlns:a16="http://schemas.microsoft.com/office/drawing/2014/main" id="{40770480-A1E9-42E8-8A41-B2716A9170A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75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9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-38694"/>
            <a:ext cx="7819256" cy="1325563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1286869"/>
            <a:ext cx="6841976" cy="1325563"/>
          </a:xfrm>
        </p:spPr>
        <p:txBody>
          <a:bodyPr>
            <a:normAutofit/>
          </a:bodyPr>
          <a:lstStyle>
            <a:lvl1pPr marL="0" indent="0" algn="just">
              <a:buNone/>
              <a:defRPr sz="2000" cap="all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8251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251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0B821264-AC07-4573-9198-981E26063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5650" y="4724400"/>
            <a:ext cx="3565525" cy="1463675"/>
          </a:xfrm>
        </p:spPr>
        <p:txBody>
          <a:bodyPr anchor="ctr">
            <a:normAutofit/>
          </a:bodyPr>
          <a:lstStyle>
            <a:lvl1pPr marL="0" indent="0" algn="just">
              <a:buNone/>
              <a:defRPr sz="1800" cap="all" baseline="0"/>
            </a:lvl1pPr>
          </a:lstStyle>
          <a:p>
            <a:pPr lvl="0"/>
            <a:r>
              <a:rPr lang="en-US" dirty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105099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E20C6-1B1C-461A-BEE2-33AB72A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842" y="2852936"/>
            <a:ext cx="4665237" cy="1709539"/>
          </a:xfrm>
        </p:spPr>
        <p:txBody>
          <a:bodyPr anchor="b"/>
          <a:lstStyle>
            <a:lvl1pPr>
              <a:defRPr sz="6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E7FA11-B4D1-46FE-8CB0-52356656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5842" y="5047036"/>
            <a:ext cx="4665237" cy="1042614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2F688A-88C7-41EC-8D1B-DE4800AD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29A666-1BD0-4A7D-8187-AC685D44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BFC625-9580-4818-A170-98C4E6A4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8C313AD-DADB-4065-B469-1688801CCE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600744" y="1392145"/>
            <a:ext cx="6514877" cy="4067267"/>
          </a:xfrm>
        </p:spPr>
        <p:txBody>
          <a:bodyPr wrap="square">
            <a:spAutoFit/>
          </a:bodyPr>
          <a:lstStyle>
            <a:lvl1pPr marL="0" indent="0">
              <a:buNone/>
              <a:defRPr sz="28700" b="1" kern="0" spc="1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332297E-EF6D-4FDD-96E6-ACE1CE56D479}"/>
              </a:ext>
            </a:extLst>
          </p:cNvPr>
          <p:cNvSpPr/>
          <p:nvPr userDrawn="1"/>
        </p:nvSpPr>
        <p:spPr>
          <a:xfrm>
            <a:off x="7265843" y="4754879"/>
            <a:ext cx="897775" cy="99753"/>
          </a:xfrm>
          <a:prstGeom prst="rect">
            <a:avLst/>
          </a:prstGeom>
          <a:solidFill>
            <a:srgbClr val="4AC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E20C6-1B1C-461A-BEE2-33AB72A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018876"/>
            <a:ext cx="4665237" cy="1709539"/>
          </a:xfrm>
        </p:spPr>
        <p:txBody>
          <a:bodyPr anchor="b"/>
          <a:lstStyle>
            <a:lvl1pPr>
              <a:defRPr sz="6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E7FA11-B4D1-46FE-8CB0-52356656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52" y="3212976"/>
            <a:ext cx="4665237" cy="1042614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2F688A-88C7-41EC-8D1B-DE4800AD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29A666-1BD0-4A7D-8187-AC685D44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BFC625-9580-4818-A170-98C4E6A4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8C313AD-DADB-4065-B469-1688801CCE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016" y="1893737"/>
            <a:ext cx="6514876" cy="4067267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 algn="r">
              <a:buNone/>
              <a:defRPr lang="en-US" sz="28700" b="1" kern="0" spc="10" baseline="0" dirty="0">
                <a:solidFill>
                  <a:srgbClr val="49CEEF"/>
                </a:solidFill>
                <a:latin typeface="Arial Black" panose="020B0A04020102020204" pitchFamily="34" charset="0"/>
              </a:defRPr>
            </a:lvl1pPr>
          </a:lstStyle>
          <a:p>
            <a:pPr marL="228600" lvl="0" indent="-228600"/>
            <a:r>
              <a:rPr lang="en-US" dirty="0"/>
              <a:t>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332297E-EF6D-4FDD-96E6-ACE1CE56D479}"/>
              </a:ext>
            </a:extLst>
          </p:cNvPr>
          <p:cNvSpPr/>
          <p:nvPr userDrawn="1"/>
        </p:nvSpPr>
        <p:spPr>
          <a:xfrm>
            <a:off x="335360" y="2920819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8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="" xmlns:a16="http://schemas.microsoft.com/office/drawing/2014/main" id="{24C0F9AA-7BFD-46B6-81AF-54EDAE15725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8858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3888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7FE1E8C5-1D73-4362-8287-0FBC5752C1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49CEEF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1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="" xmlns:a16="http://schemas.microsoft.com/office/drawing/2014/main" id="{A63C1AE6-3AA5-4D04-B5D9-47F570988F9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3888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 w/ Nb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="" xmlns:a16="http://schemas.microsoft.com/office/drawing/2014/main" id="{1B8ACB25-5C2B-4530-A15E-300A071DFB2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55301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7187514" cy="389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="" xmlns:a16="http://schemas.microsoft.com/office/drawing/2014/main" id="{C268EA9E-D57B-4237-A9D1-EAE6115C1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49CEEF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27855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="" xmlns:a16="http://schemas.microsoft.com/office/drawing/2014/main" id="{C2CFFC5E-D581-409A-B45D-FF78104F196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75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7187514" cy="389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="" xmlns:a16="http://schemas.microsoft.com/office/drawing/2014/main" id="{30B5C914-7A87-4B82-BC1C-FE8494620EB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8858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7FE1E8C5-1D73-4362-8287-0FBC5752C1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49CEEF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="" xmlns:a16="http://schemas.microsoft.com/office/drawing/2014/main" id="{147B1B26-CB49-490A-AB66-29E4BBEB35F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1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E92820E-F81D-4DFD-8733-1D24A4D6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584069-DA73-4ED1-8EA9-C3006B8E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C7D7BE-CE32-4BF8-BBEB-E4E9D6548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335E2F-C15A-4548-80F5-181D09C67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2E0BA0-643A-4B18-BC5E-12B02C3A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D7A131-9B76-4E64-AD97-136DDE626FB1}"/>
              </a:ext>
            </a:extLst>
          </p:cNvPr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03238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84" r:id="rId4"/>
    <p:sldLayoutId id="2147483999" r:id="rId5"/>
    <p:sldLayoutId id="2147483997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399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Апробация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 дополнительного образования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работе с детьми с ОВЗ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начальной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школе </a:t>
            </a:r>
            <a:endParaRPr lang="en-US" sz="3600" dirty="0"/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E6DCAC89-5D68-4BB2-9B66-DFA32988E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7101" y="5085184"/>
            <a:ext cx="3211715" cy="144016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Кузнецова О.С</a:t>
            </a:r>
            <a:r>
              <a:rPr lang="ru-RU" dirty="0" smtClean="0"/>
              <a:t>. </a:t>
            </a:r>
            <a:endParaRPr lang="ru-RU" dirty="0"/>
          </a:p>
          <a:p>
            <a:pPr algn="l"/>
            <a:r>
              <a:rPr lang="ru-RU" dirty="0"/>
              <a:t>Ладнова Ю.Н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C18EC0-B02E-427E-A654-6C7640A58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9" y="188640"/>
            <a:ext cx="1121982" cy="13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65125"/>
            <a:ext cx="10272464" cy="1325563"/>
          </a:xfrm>
        </p:spPr>
        <p:txBody>
          <a:bodyPr>
            <a:noAutofit/>
          </a:bodyPr>
          <a:lstStyle/>
          <a:p>
            <a:pPr algn="ctr"/>
            <a:r>
              <a:rPr lang="ru-RU" noProof="1"/>
              <a:t>УИПК – ЦЕНТР ПОДДЕРЖКИ ДЕТЕЙ С ОВЗ</a:t>
            </a:r>
            <a:endParaRPr lang="en-US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9A3D45-71FF-4D41-80B7-3CA0C21E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0ECF83F0-BDF6-4070-8F20-A1AAC82C3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397928"/>
              </p:ext>
            </p:extLst>
          </p:nvPr>
        </p:nvGraphicFramePr>
        <p:xfrm>
          <a:off x="983432" y="1676707"/>
          <a:ext cx="9982472" cy="466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8C9FC7D-17E7-491F-886D-E849EE2449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7" y="260130"/>
            <a:ext cx="106504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3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54" y="365125"/>
            <a:ext cx="10925834" cy="1325563"/>
          </a:xfrm>
        </p:spPr>
        <p:txBody>
          <a:bodyPr>
            <a:noAutofit/>
          </a:bodyPr>
          <a:lstStyle/>
          <a:p>
            <a:pPr algn="ctr"/>
            <a:r>
              <a:rPr lang="ru-RU" noProof="1"/>
              <a:t>ПЕРСПЕКТИВНОЕ РАЗВИТИЕ </a:t>
            </a:r>
            <a:r>
              <a:rPr lang="ru-RU" noProof="1" smtClean="0"/>
              <a:t>2020-2024г </a:t>
            </a:r>
            <a:endParaRPr lang="en-US" noProof="1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82918BE-553F-4B18-87B2-24CE1470BA8C}"/>
              </a:ext>
            </a:extLst>
          </p:cNvPr>
          <p:cNvSpPr/>
          <p:nvPr/>
        </p:nvSpPr>
        <p:spPr>
          <a:xfrm>
            <a:off x="2717390" y="3195298"/>
            <a:ext cx="2416705" cy="2401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B4858F7-0DED-4C5F-99CE-96A320BE05F0}"/>
              </a:ext>
            </a:extLst>
          </p:cNvPr>
          <p:cNvSpPr/>
          <p:nvPr/>
        </p:nvSpPr>
        <p:spPr>
          <a:xfrm>
            <a:off x="353353" y="3209524"/>
            <a:ext cx="2227811" cy="2227811"/>
          </a:xfrm>
          <a:prstGeom prst="ellipse">
            <a:avLst/>
          </a:pr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4DCC76C-41C1-48BA-924B-88E87F244443}"/>
              </a:ext>
            </a:extLst>
          </p:cNvPr>
          <p:cNvSpPr/>
          <p:nvPr/>
        </p:nvSpPr>
        <p:spPr>
          <a:xfrm>
            <a:off x="7729653" y="3195297"/>
            <a:ext cx="2086291" cy="22121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AFB1C2F-694C-4E27-84B4-51AEDBE2E877}"/>
              </a:ext>
            </a:extLst>
          </p:cNvPr>
          <p:cNvSpPr/>
          <p:nvPr/>
        </p:nvSpPr>
        <p:spPr>
          <a:xfrm>
            <a:off x="5270321" y="3156376"/>
            <a:ext cx="2418925" cy="2401836"/>
          </a:xfrm>
          <a:prstGeom prst="ellipse">
            <a:avLst/>
          </a:pr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3931A1F-213D-4631-9732-CE39D7237FBE}"/>
              </a:ext>
            </a:extLst>
          </p:cNvPr>
          <p:cNvSpPr/>
          <p:nvPr/>
        </p:nvSpPr>
        <p:spPr>
          <a:xfrm>
            <a:off x="9842525" y="3179618"/>
            <a:ext cx="2227811" cy="2227811"/>
          </a:xfrm>
          <a:prstGeom prst="ellipse">
            <a:avLst/>
          </a:pr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E3A871-2B0F-49E8-8DE8-0A8764B33D44}"/>
              </a:ext>
            </a:extLst>
          </p:cNvPr>
          <p:cNvSpPr txBox="1"/>
          <p:nvPr/>
        </p:nvSpPr>
        <p:spPr>
          <a:xfrm>
            <a:off x="602826" y="3718816"/>
            <a:ext cx="165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/>
                <a:ea typeface="Calibri" panose="020F0502020204030204" pitchFamily="34" charset="0"/>
                <a:hlinkClick r:id="rId3" action="ppaction://hlinksldjump"/>
              </a:rPr>
              <a:t>Июнь</a:t>
            </a:r>
            <a:r>
              <a:rPr lang="ru-RU" sz="1600" b="1" i="1" noProof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ru-RU" sz="1600" b="1" i="1" noProof="1">
                <a:effectLst/>
                <a:ea typeface="Calibri" panose="020F0502020204030204" pitchFamily="34" charset="0"/>
                <a:cs typeface="Arial" panose="020B0604020202020204" pitchFamily="34" charset="0"/>
                <a:hlinkClick r:id="rId3" action="ppaction://hlinksldjump"/>
              </a:rPr>
              <a:t>2021</a:t>
            </a:r>
          </a:p>
          <a:p>
            <a:pPr algn="ctr"/>
            <a:r>
              <a:rPr lang="ru-RU" sz="1600" b="1" i="1" noProof="1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  <a:hlinkClick r:id="rId3" action="ppaction://hlinksldjump"/>
              </a:rPr>
              <a:t>Анализ и корректировка программ</a:t>
            </a:r>
            <a:endParaRPr lang="ru-RU" sz="16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07F7552-2DF0-46A1-A623-A141B1F8CA79}"/>
              </a:ext>
            </a:extLst>
          </p:cNvPr>
          <p:cNvSpPr txBox="1"/>
          <p:nvPr/>
        </p:nvSpPr>
        <p:spPr>
          <a:xfrm>
            <a:off x="10127180" y="3606928"/>
            <a:ext cx="165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noProof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г</a:t>
            </a:r>
            <a:r>
              <a:rPr lang="ru-RU" sz="1600" b="1" i="1" noProof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600" b="1" i="1" noProof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разработка дальнейшей стратегии</a:t>
            </a:r>
            <a:endParaRPr lang="en-US" sz="1600" b="1" i="1" noProof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8EDAE61-B0D0-4F7C-9669-49875994EDA0}"/>
              </a:ext>
            </a:extLst>
          </p:cNvPr>
          <p:cNvSpPr txBox="1"/>
          <p:nvPr/>
        </p:nvSpPr>
        <p:spPr>
          <a:xfrm>
            <a:off x="3009769" y="3754914"/>
            <a:ext cx="1752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2021</a:t>
            </a:r>
            <a:r>
              <a:rPr lang="en-US"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/22 </a:t>
            </a:r>
            <a:r>
              <a:rPr lang="ru-RU"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уч.год – </a:t>
            </a:r>
          </a:p>
          <a:p>
            <a:pPr algn="ctr"/>
            <a:r>
              <a:rPr lang="ru-RU" sz="1600" b="1" i="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Налаживание контактов с соц.партнерами</a:t>
            </a:r>
            <a:endParaRPr lang="en-US" sz="1600" b="1" i="1" noProof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8B3B522-D73C-4532-B532-C6AE5A5DE343}"/>
              </a:ext>
            </a:extLst>
          </p:cNvPr>
          <p:cNvSpPr txBox="1"/>
          <p:nvPr/>
        </p:nvSpPr>
        <p:spPr>
          <a:xfrm>
            <a:off x="7749648" y="3730039"/>
            <a:ext cx="2086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2022-2023 уч.год – </a:t>
            </a:r>
            <a:r>
              <a:rPr lang="ru-RU" sz="1600" i="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выход на оценку педагогического сообщества</a:t>
            </a:r>
            <a:endParaRPr lang="en-US" sz="1600" i="1" noProof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9A3D45-71FF-4D41-80B7-3CA0C21E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970CA58-987D-4C9A-A47C-A122B97A0F78}"/>
              </a:ext>
            </a:extLst>
          </p:cNvPr>
          <p:cNvSpPr txBox="1"/>
          <p:nvPr/>
        </p:nvSpPr>
        <p:spPr>
          <a:xfrm>
            <a:off x="5579395" y="3770917"/>
            <a:ext cx="1800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2021</a:t>
            </a:r>
            <a:r>
              <a:rPr lang="en-US"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/22 </a:t>
            </a:r>
            <a:r>
              <a:rPr lang="ru-RU"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уч.год – </a:t>
            </a:r>
          </a:p>
          <a:p>
            <a:pPr algn="ctr"/>
            <a:r>
              <a:rPr lang="ru-RU" sz="1600" b="1" i="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Отработка программы со студентами</a:t>
            </a:r>
            <a:endParaRPr lang="en-US" sz="1600" b="1" i="1" noProof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7690354" cy="1325563"/>
          </a:xfrm>
        </p:spPr>
        <p:txBody>
          <a:bodyPr>
            <a:noAutofit/>
          </a:bodyPr>
          <a:lstStyle/>
          <a:p>
            <a:pPr algn="ctr"/>
            <a:r>
              <a:rPr lang="ru-RU" noProof="1"/>
              <a:t>СОЦИАЛЬНЫЕ ПАРТНЕРЫ:</a:t>
            </a:r>
            <a:endParaRPr lang="en-US" noProof="1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7130385-8888-4A46-B686-EF482B1F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6832"/>
            <a:ext cx="718751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b="1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ЯРООИ "Лицом к миру" г. Углич</a:t>
            </a:r>
            <a:endParaRPr lang="ru-RU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МУ «Центр «Гармония»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Ш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кола 1788 г. Москва (учитель-дефектолог ресурсного класса, аспирант РАО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Лимич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Ю.Б.)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ГОУ ЯО «Рыбинская школа-интернат №2» (ЗПР, РАС, УО, нарушения слуха); 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Руденко Ольга Николаевна</a:t>
            </a:r>
          </a:p>
          <a:p>
            <a:pPr marL="0" indent="0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ЯГПУ, кафедра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дефектологии</a:t>
            </a:r>
          </a:p>
          <a:p>
            <a:pPr marL="0" lv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ГУ ЯО «Угличский детский дом»</a:t>
            </a:r>
          </a:p>
          <a:p>
            <a:pPr marL="0" indent="0">
              <a:buNone/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B995F06-6523-4112-9467-D8A4A22F74BE}"/>
              </a:ext>
            </a:extLst>
          </p:cNvPr>
          <p:cNvSpPr/>
          <p:nvPr/>
        </p:nvSpPr>
        <p:spPr>
          <a:xfrm>
            <a:off x="9156356" y="420129"/>
            <a:ext cx="3035644" cy="5239266"/>
          </a:xfrm>
          <a:custGeom>
            <a:avLst/>
            <a:gdLst>
              <a:gd name="connsiteX0" fmla="*/ 2619633 w 3035644"/>
              <a:gd name="connsiteY0" fmla="*/ 0 h 5239266"/>
              <a:gd name="connsiteX1" fmla="*/ 2887476 w 3035644"/>
              <a:gd name="connsiteY1" fmla="*/ 13525 h 5239266"/>
              <a:gd name="connsiteX2" fmla="*/ 3035644 w 3035644"/>
              <a:gd name="connsiteY2" fmla="*/ 36138 h 5239266"/>
              <a:gd name="connsiteX3" fmla="*/ 3035644 w 3035644"/>
              <a:gd name="connsiteY3" fmla="*/ 5203128 h 5239266"/>
              <a:gd name="connsiteX4" fmla="*/ 2887476 w 3035644"/>
              <a:gd name="connsiteY4" fmla="*/ 5225741 h 5239266"/>
              <a:gd name="connsiteX5" fmla="*/ 2619633 w 3035644"/>
              <a:gd name="connsiteY5" fmla="*/ 5239266 h 5239266"/>
              <a:gd name="connsiteX6" fmla="*/ 0 w 3035644"/>
              <a:gd name="connsiteY6" fmla="*/ 2619633 h 5239266"/>
              <a:gd name="connsiteX7" fmla="*/ 2619633 w 3035644"/>
              <a:gd name="connsiteY7" fmla="*/ 0 h 523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5644" h="5239266">
                <a:moveTo>
                  <a:pt x="2619633" y="0"/>
                </a:moveTo>
                <a:cubicBezTo>
                  <a:pt x="2710057" y="0"/>
                  <a:pt x="2799411" y="4582"/>
                  <a:pt x="2887476" y="13525"/>
                </a:cubicBezTo>
                <a:lnTo>
                  <a:pt x="3035644" y="36138"/>
                </a:lnTo>
                <a:lnTo>
                  <a:pt x="3035644" y="5203128"/>
                </a:lnTo>
                <a:lnTo>
                  <a:pt x="2887476" y="5225741"/>
                </a:lnTo>
                <a:cubicBezTo>
                  <a:pt x="2799411" y="5234685"/>
                  <a:pt x="2710057" y="5239266"/>
                  <a:pt x="2619633" y="5239266"/>
                </a:cubicBezTo>
                <a:cubicBezTo>
                  <a:pt x="1172850" y="5239266"/>
                  <a:pt x="0" y="4066416"/>
                  <a:pt x="0" y="2619633"/>
                </a:cubicBezTo>
                <a:cubicBezTo>
                  <a:pt x="0" y="1172850"/>
                  <a:pt x="1172850" y="0"/>
                  <a:pt x="2619633" y="0"/>
                </a:cubicBezTo>
                <a:close/>
              </a:path>
            </a:pathLst>
          </a:cu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1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998131-5978-4D88-AADC-2AA1C478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E8F9B22-744B-1302-389D-ECC8F71FC4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b="4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9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65125"/>
            <a:ext cx="7544701" cy="1325563"/>
          </a:xfrm>
        </p:spPr>
        <p:txBody>
          <a:bodyPr>
            <a:noAutofit/>
          </a:bodyPr>
          <a:lstStyle/>
          <a:p>
            <a:r>
              <a:rPr lang="ru-RU" noProof="1"/>
              <a:t>РЕАЛИЗАЦИЯ ПРОГРАММЫ</a:t>
            </a:r>
            <a:endParaRPr lang="en-US" noProof="1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7130385-8888-4A46-B686-EF482B1F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Курсы по повышению квалификации студентов 3-4 курсов по специальностям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44.02.02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49.02.01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вт.-ср.-чт.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15:40-17:10)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Трудности: </a:t>
            </a:r>
          </a:p>
          <a:p>
            <a:pPr marL="457200" indent="-457200">
              <a:buAutoNum type="arabicParenR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Организационные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(разница в расписании)</a:t>
            </a:r>
          </a:p>
          <a:p>
            <a:pPr marL="457200" indent="-457200">
              <a:buAutoNum type="arabicParenR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(не все студенты могли посещать практические занятия). </a:t>
            </a:r>
          </a:p>
          <a:p>
            <a:pPr marL="457200" indent="-457200">
              <a:buAutoNum type="arabicParenR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Технические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(программа предполагает большое количество раздаточного материала, который необходимо распечатывать)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B995F06-6523-4112-9467-D8A4A22F74BE}"/>
              </a:ext>
            </a:extLst>
          </p:cNvPr>
          <p:cNvSpPr/>
          <p:nvPr/>
        </p:nvSpPr>
        <p:spPr>
          <a:xfrm>
            <a:off x="9156356" y="420129"/>
            <a:ext cx="3035644" cy="5239266"/>
          </a:xfrm>
          <a:custGeom>
            <a:avLst/>
            <a:gdLst>
              <a:gd name="connsiteX0" fmla="*/ 2619633 w 3035644"/>
              <a:gd name="connsiteY0" fmla="*/ 0 h 5239266"/>
              <a:gd name="connsiteX1" fmla="*/ 2887476 w 3035644"/>
              <a:gd name="connsiteY1" fmla="*/ 13525 h 5239266"/>
              <a:gd name="connsiteX2" fmla="*/ 3035644 w 3035644"/>
              <a:gd name="connsiteY2" fmla="*/ 36138 h 5239266"/>
              <a:gd name="connsiteX3" fmla="*/ 3035644 w 3035644"/>
              <a:gd name="connsiteY3" fmla="*/ 5203128 h 5239266"/>
              <a:gd name="connsiteX4" fmla="*/ 2887476 w 3035644"/>
              <a:gd name="connsiteY4" fmla="*/ 5225741 h 5239266"/>
              <a:gd name="connsiteX5" fmla="*/ 2619633 w 3035644"/>
              <a:gd name="connsiteY5" fmla="*/ 5239266 h 5239266"/>
              <a:gd name="connsiteX6" fmla="*/ 0 w 3035644"/>
              <a:gd name="connsiteY6" fmla="*/ 2619633 h 5239266"/>
              <a:gd name="connsiteX7" fmla="*/ 2619633 w 3035644"/>
              <a:gd name="connsiteY7" fmla="*/ 0 h 523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5644" h="5239266">
                <a:moveTo>
                  <a:pt x="2619633" y="0"/>
                </a:moveTo>
                <a:cubicBezTo>
                  <a:pt x="2710057" y="0"/>
                  <a:pt x="2799411" y="4582"/>
                  <a:pt x="2887476" y="13525"/>
                </a:cubicBezTo>
                <a:lnTo>
                  <a:pt x="3035644" y="36138"/>
                </a:lnTo>
                <a:lnTo>
                  <a:pt x="3035644" y="5203128"/>
                </a:lnTo>
                <a:lnTo>
                  <a:pt x="2887476" y="5225741"/>
                </a:lnTo>
                <a:cubicBezTo>
                  <a:pt x="2799411" y="5234685"/>
                  <a:pt x="2710057" y="5239266"/>
                  <a:pt x="2619633" y="5239266"/>
                </a:cubicBezTo>
                <a:cubicBezTo>
                  <a:pt x="1172850" y="5239266"/>
                  <a:pt x="0" y="4066416"/>
                  <a:pt x="0" y="2619633"/>
                </a:cubicBezTo>
                <a:cubicBezTo>
                  <a:pt x="0" y="1172850"/>
                  <a:pt x="1172850" y="0"/>
                  <a:pt x="2619633" y="0"/>
                </a:cubicBezTo>
                <a:close/>
              </a:path>
            </a:pathLst>
          </a:cu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1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998131-5978-4D88-AADC-2AA1C478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340F0CE-D8C9-48D2-C4DA-31A3E92E79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4" r="19224"/>
          <a:stretch>
            <a:fillRect/>
          </a:stretch>
        </p:blipFill>
        <p:spPr>
          <a:xfrm>
            <a:off x="7492102" y="1"/>
            <a:ext cx="4699900" cy="5659394"/>
          </a:xfrm>
        </p:spPr>
      </p:pic>
    </p:spTree>
    <p:extLst>
      <p:ext uri="{BB962C8B-B14F-4D97-AF65-F5344CB8AC3E}">
        <p14:creationId xmlns:p14="http://schemas.microsoft.com/office/powerpoint/2010/main" val="409923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7130385-8888-4A46-B686-EF482B1F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055812"/>
            <a:ext cx="776236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B995F06-6523-4112-9467-D8A4A22F74BE}"/>
              </a:ext>
            </a:extLst>
          </p:cNvPr>
          <p:cNvSpPr/>
          <p:nvPr/>
        </p:nvSpPr>
        <p:spPr>
          <a:xfrm>
            <a:off x="9156356" y="420129"/>
            <a:ext cx="3035644" cy="5239266"/>
          </a:xfrm>
          <a:custGeom>
            <a:avLst/>
            <a:gdLst>
              <a:gd name="connsiteX0" fmla="*/ 2619633 w 3035644"/>
              <a:gd name="connsiteY0" fmla="*/ 0 h 5239266"/>
              <a:gd name="connsiteX1" fmla="*/ 2887476 w 3035644"/>
              <a:gd name="connsiteY1" fmla="*/ 13525 h 5239266"/>
              <a:gd name="connsiteX2" fmla="*/ 3035644 w 3035644"/>
              <a:gd name="connsiteY2" fmla="*/ 36138 h 5239266"/>
              <a:gd name="connsiteX3" fmla="*/ 3035644 w 3035644"/>
              <a:gd name="connsiteY3" fmla="*/ 5203128 h 5239266"/>
              <a:gd name="connsiteX4" fmla="*/ 2887476 w 3035644"/>
              <a:gd name="connsiteY4" fmla="*/ 5225741 h 5239266"/>
              <a:gd name="connsiteX5" fmla="*/ 2619633 w 3035644"/>
              <a:gd name="connsiteY5" fmla="*/ 5239266 h 5239266"/>
              <a:gd name="connsiteX6" fmla="*/ 0 w 3035644"/>
              <a:gd name="connsiteY6" fmla="*/ 2619633 h 5239266"/>
              <a:gd name="connsiteX7" fmla="*/ 2619633 w 3035644"/>
              <a:gd name="connsiteY7" fmla="*/ 0 h 523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5644" h="5239266">
                <a:moveTo>
                  <a:pt x="2619633" y="0"/>
                </a:moveTo>
                <a:cubicBezTo>
                  <a:pt x="2710057" y="0"/>
                  <a:pt x="2799411" y="4582"/>
                  <a:pt x="2887476" y="13525"/>
                </a:cubicBezTo>
                <a:lnTo>
                  <a:pt x="3035644" y="36138"/>
                </a:lnTo>
                <a:lnTo>
                  <a:pt x="3035644" y="5203128"/>
                </a:lnTo>
                <a:lnTo>
                  <a:pt x="2887476" y="5225741"/>
                </a:lnTo>
                <a:cubicBezTo>
                  <a:pt x="2799411" y="5234685"/>
                  <a:pt x="2710057" y="5239266"/>
                  <a:pt x="2619633" y="5239266"/>
                </a:cubicBezTo>
                <a:cubicBezTo>
                  <a:pt x="1172850" y="5239266"/>
                  <a:pt x="0" y="4066416"/>
                  <a:pt x="0" y="2619633"/>
                </a:cubicBezTo>
                <a:cubicBezTo>
                  <a:pt x="0" y="1172850"/>
                  <a:pt x="1172850" y="0"/>
                  <a:pt x="2619633" y="0"/>
                </a:cubicBezTo>
                <a:close/>
              </a:path>
            </a:pathLst>
          </a:cu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1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998131-5978-4D88-AADC-2AA1C478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Google Shape;812;p24"/>
          <p:cNvSpPr txBox="1"/>
          <p:nvPr/>
        </p:nvSpPr>
        <p:spPr>
          <a:xfrm>
            <a:off x="518134" y="4318712"/>
            <a:ext cx="2367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раздники, мастер-классы для детей с ОВЗ</a:t>
            </a:r>
            <a:endParaRPr sz="2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0" name="Google Shape;813;p24"/>
          <p:cNvSpPr txBox="1"/>
          <p:nvPr/>
        </p:nvSpPr>
        <p:spPr>
          <a:xfrm>
            <a:off x="624893" y="344067"/>
            <a:ext cx="97399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5000" b="1" dirty="0"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Студенты проводят и изучают: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818;p24"/>
          <p:cNvSpPr txBox="1"/>
          <p:nvPr/>
        </p:nvSpPr>
        <p:spPr>
          <a:xfrm>
            <a:off x="3567033" y="4308346"/>
            <a:ext cx="2367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индивидуальные занятия по запросу школы</a:t>
            </a:r>
            <a:endParaRPr sz="2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2" name="Google Shape;819;p24"/>
          <p:cNvSpPr txBox="1"/>
          <p:nvPr/>
        </p:nvSpPr>
        <p:spPr>
          <a:xfrm>
            <a:off x="6105351" y="4304197"/>
            <a:ext cx="317024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кинезиологические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упражнения, </a:t>
            </a:r>
          </a:p>
          <a:p>
            <a:pPr algn="ctr"/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нейроигры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 для детей с ОВЗ</a:t>
            </a:r>
            <a:endParaRPr sz="2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68" y="1738744"/>
            <a:ext cx="2598298" cy="244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" y="1732580"/>
            <a:ext cx="2681196" cy="24397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27" y="1732580"/>
            <a:ext cx="2231234" cy="24523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7"/>
          <a:stretch/>
        </p:blipFill>
        <p:spPr>
          <a:xfrm>
            <a:off x="9300307" y="1732580"/>
            <a:ext cx="2412317" cy="2439721"/>
          </a:xfrm>
          <a:prstGeom prst="rect">
            <a:avLst/>
          </a:prstGeom>
        </p:spPr>
      </p:pic>
      <p:sp>
        <p:nvSpPr>
          <p:cNvPr id="17" name="Google Shape;818;p24"/>
          <p:cNvSpPr txBox="1"/>
          <p:nvPr/>
        </p:nvSpPr>
        <p:spPr>
          <a:xfrm>
            <a:off x="9421677" y="4304196"/>
            <a:ext cx="2367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групповые занятия для детей с ОВЗ</a:t>
            </a:r>
            <a:endParaRPr sz="2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94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B995F06-6523-4112-9467-D8A4A22F74BE}"/>
              </a:ext>
            </a:extLst>
          </p:cNvPr>
          <p:cNvSpPr/>
          <p:nvPr/>
        </p:nvSpPr>
        <p:spPr>
          <a:xfrm>
            <a:off x="9156356" y="420129"/>
            <a:ext cx="3035644" cy="5239266"/>
          </a:xfrm>
          <a:custGeom>
            <a:avLst/>
            <a:gdLst>
              <a:gd name="connsiteX0" fmla="*/ 2619633 w 3035644"/>
              <a:gd name="connsiteY0" fmla="*/ 0 h 5239266"/>
              <a:gd name="connsiteX1" fmla="*/ 2887476 w 3035644"/>
              <a:gd name="connsiteY1" fmla="*/ 13525 h 5239266"/>
              <a:gd name="connsiteX2" fmla="*/ 3035644 w 3035644"/>
              <a:gd name="connsiteY2" fmla="*/ 36138 h 5239266"/>
              <a:gd name="connsiteX3" fmla="*/ 3035644 w 3035644"/>
              <a:gd name="connsiteY3" fmla="*/ 5203128 h 5239266"/>
              <a:gd name="connsiteX4" fmla="*/ 2887476 w 3035644"/>
              <a:gd name="connsiteY4" fmla="*/ 5225741 h 5239266"/>
              <a:gd name="connsiteX5" fmla="*/ 2619633 w 3035644"/>
              <a:gd name="connsiteY5" fmla="*/ 5239266 h 5239266"/>
              <a:gd name="connsiteX6" fmla="*/ 0 w 3035644"/>
              <a:gd name="connsiteY6" fmla="*/ 2619633 h 5239266"/>
              <a:gd name="connsiteX7" fmla="*/ 2619633 w 3035644"/>
              <a:gd name="connsiteY7" fmla="*/ 0 h 523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5644" h="5239266">
                <a:moveTo>
                  <a:pt x="2619633" y="0"/>
                </a:moveTo>
                <a:cubicBezTo>
                  <a:pt x="2710057" y="0"/>
                  <a:pt x="2799411" y="4582"/>
                  <a:pt x="2887476" y="13525"/>
                </a:cubicBezTo>
                <a:lnTo>
                  <a:pt x="3035644" y="36138"/>
                </a:lnTo>
                <a:lnTo>
                  <a:pt x="3035644" y="5203128"/>
                </a:lnTo>
                <a:lnTo>
                  <a:pt x="2887476" y="5225741"/>
                </a:lnTo>
                <a:cubicBezTo>
                  <a:pt x="2799411" y="5234685"/>
                  <a:pt x="2710057" y="5239266"/>
                  <a:pt x="2619633" y="5239266"/>
                </a:cubicBezTo>
                <a:cubicBezTo>
                  <a:pt x="1172850" y="5239266"/>
                  <a:pt x="0" y="4066416"/>
                  <a:pt x="0" y="2619633"/>
                </a:cubicBezTo>
                <a:cubicBezTo>
                  <a:pt x="0" y="1172850"/>
                  <a:pt x="1172850" y="0"/>
                  <a:pt x="2619633" y="0"/>
                </a:cubicBezTo>
                <a:close/>
              </a:path>
            </a:pathLst>
          </a:cu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1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94" y="202606"/>
            <a:ext cx="9289032" cy="1325563"/>
          </a:xfrm>
        </p:spPr>
        <p:txBody>
          <a:bodyPr>
            <a:noAutofit/>
          </a:bodyPr>
          <a:lstStyle/>
          <a:p>
            <a:r>
              <a:rPr lang="ru-RU" noProof="1"/>
              <a:t> Сдача экзамена по программе</a:t>
            </a:r>
            <a:endParaRPr lang="en-US" noProof="1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998131-5978-4D88-AADC-2AA1C478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9943376-D941-B0B2-1F66-3BA91F47D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2" y="1561530"/>
            <a:ext cx="6959600" cy="31318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A698BA-DCD3-18D9-99AB-C5D77DB1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76918"/>
            <a:ext cx="2594248" cy="57649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7F731A9-64E8-6EDA-FEF8-1B1B1ABE8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00" y="3860063"/>
            <a:ext cx="6384032" cy="28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5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Google Shape;812;p24"/>
          <p:cNvSpPr txBox="1"/>
          <p:nvPr/>
        </p:nvSpPr>
        <p:spPr>
          <a:xfrm>
            <a:off x="5004867" y="4057768"/>
            <a:ext cx="2367600" cy="201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1867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Педагогические условия организации </a:t>
            </a:r>
            <a:r>
              <a:rPr lang="ru-RU" sz="1867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тьюторского</a:t>
            </a:r>
            <a:r>
              <a:rPr lang="ru-RU" sz="1867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сопровождения учащихся с РАС в условиях школы, октябрь 2021 г. ЯГПУ</a:t>
            </a:r>
            <a:endParaRPr sz="1867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7" name="Google Shape;813;p24"/>
          <p:cNvSpPr txBox="1"/>
          <p:nvPr/>
        </p:nvSpPr>
        <p:spPr>
          <a:xfrm>
            <a:off x="381824" y="83182"/>
            <a:ext cx="1158087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600" b="1" dirty="0">
                <a:latin typeface="Calibri "/>
                <a:ea typeface="Paytone One"/>
                <a:cs typeface="Times New Roman" panose="02020603050405020304" pitchFamily="18" charset="0"/>
                <a:sym typeface="Paytone One"/>
              </a:rPr>
              <a:t>Курсы дают возможность участвовать </a:t>
            </a:r>
            <a:r>
              <a:rPr lang="ru-RU" sz="3600" b="1" dirty="0" smtClean="0">
                <a:latin typeface="Calibri "/>
                <a:ea typeface="Paytone One"/>
                <a:cs typeface="Times New Roman" panose="02020603050405020304" pitchFamily="18" charset="0"/>
                <a:sym typeface="Paytone One"/>
              </a:rPr>
              <a:t/>
            </a:r>
            <a:br>
              <a:rPr lang="ru-RU" sz="3600" b="1" dirty="0" smtClean="0">
                <a:latin typeface="Calibri "/>
                <a:ea typeface="Paytone One"/>
                <a:cs typeface="Times New Roman" panose="02020603050405020304" pitchFamily="18" charset="0"/>
                <a:sym typeface="Paytone One"/>
              </a:rPr>
            </a:br>
            <a:r>
              <a:rPr lang="ru-RU" sz="3600" b="1" dirty="0" smtClean="0">
                <a:latin typeface="Calibri "/>
                <a:ea typeface="Paytone One"/>
                <a:cs typeface="Times New Roman" panose="02020603050405020304" pitchFamily="18" charset="0"/>
                <a:sym typeface="Paytone One"/>
              </a:rPr>
              <a:t>в </a:t>
            </a:r>
            <a:r>
              <a:rPr lang="ru-RU" sz="3600" b="1" dirty="0">
                <a:latin typeface="Calibri "/>
                <a:ea typeface="Paytone One"/>
                <a:cs typeface="Times New Roman" panose="02020603050405020304" pitchFamily="18" charset="0"/>
                <a:sym typeface="Paytone One"/>
              </a:rPr>
              <a:t>конференциях и конкурсах:</a:t>
            </a:r>
            <a:endParaRPr sz="3600" b="1" dirty="0">
              <a:latin typeface="Calibri 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33" y="1700971"/>
            <a:ext cx="3086295" cy="228819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455433" y="4057767"/>
            <a:ext cx="3086295" cy="210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пространственной ориентации у младших школьников через комплекс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упражнений, апрель 2023 г. ЯГПУ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53" y="1700971"/>
            <a:ext cx="2860430" cy="22881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13750" b="8814"/>
          <a:stretch/>
        </p:blipFill>
        <p:spPr>
          <a:xfrm>
            <a:off x="1343472" y="1700972"/>
            <a:ext cx="2315600" cy="277229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113630" y="4706060"/>
            <a:ext cx="560003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</a:p>
          <a:p>
            <a:pPr algn="ctr"/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«Умный зонтик» для детей с ограниченными возможностями здоровья, 2019 г. УИПК </a:t>
            </a:r>
          </a:p>
        </p:txBody>
      </p:sp>
    </p:spTree>
    <p:extLst>
      <p:ext uri="{BB962C8B-B14F-4D97-AF65-F5344CB8AC3E}">
        <p14:creationId xmlns:p14="http://schemas.microsoft.com/office/powerpoint/2010/main" val="187713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998131-5978-4D88-AADC-2AA1C478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D36F60F-9A8B-4742-B4DF-1DC28374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148" y="365125"/>
            <a:ext cx="7885347" cy="14076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/>
              <a:t>Анализ </a:t>
            </a:r>
            <a:r>
              <a:rPr lang="ru-RU" sz="4000" dirty="0" smtClean="0"/>
              <a:t>анкет</a:t>
            </a:r>
            <a:r>
              <a:rPr lang="en-US" sz="4000" dirty="0" smtClean="0"/>
              <a:t> </a:t>
            </a:r>
            <a:r>
              <a:rPr lang="ru-RU" sz="4000" dirty="0" smtClean="0"/>
              <a:t>Удовлетворенности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Программу прошли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Опрошено: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(анонимно)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242213B0-A0FC-A41D-0D1A-6D57FE525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944508"/>
              </p:ext>
            </p:extLst>
          </p:nvPr>
        </p:nvGraphicFramePr>
        <p:xfrm>
          <a:off x="1487488" y="1557338"/>
          <a:ext cx="8744520" cy="472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3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51D896D-6B8A-47C2-8AEF-0523AAB8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Анализ анкет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82C6129-8BA0-44D7-85AB-EE2F5059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21F3360E-2A01-4D6D-979B-67F252D19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49745"/>
              </p:ext>
            </p:extLst>
          </p:nvPr>
        </p:nvGraphicFramePr>
        <p:xfrm>
          <a:off x="623392" y="1484784"/>
          <a:ext cx="10369152" cy="4718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="" xmlns:a16="http://schemas.microsoft.com/office/drawing/2014/main" val="2727600907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410830458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145951060"/>
                    </a:ext>
                  </a:extLst>
                </a:gridCol>
                <a:gridCol w="533739">
                  <a:extLst>
                    <a:ext uri="{9D8B030D-6E8A-4147-A177-3AD203B41FA5}">
                      <a16:colId xmlns="" xmlns:a16="http://schemas.microsoft.com/office/drawing/2014/main" val="495579578"/>
                    </a:ext>
                  </a:extLst>
                </a:gridCol>
                <a:gridCol w="372823">
                  <a:extLst>
                    <a:ext uri="{9D8B030D-6E8A-4147-A177-3AD203B41FA5}">
                      <a16:colId xmlns="" xmlns:a16="http://schemas.microsoft.com/office/drawing/2014/main" val="3069046303"/>
                    </a:ext>
                  </a:extLst>
                </a:gridCol>
                <a:gridCol w="461590">
                  <a:extLst>
                    <a:ext uri="{9D8B030D-6E8A-4147-A177-3AD203B41FA5}">
                      <a16:colId xmlns="" xmlns:a16="http://schemas.microsoft.com/office/drawing/2014/main" val="3894930405"/>
                    </a:ext>
                  </a:extLst>
                </a:gridCol>
              </a:tblGrid>
              <a:tr h="220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Условие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81677268"/>
                  </a:ext>
                </a:extLst>
              </a:tr>
              <a:tr h="682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Доступность, полнота, достоверность информации на платформе M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oodle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4722571"/>
                  </a:ext>
                </a:extLst>
              </a:tr>
              <a:tr h="682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взаимодействия с преподавателем по телефону, по электронной почте, в социальных сетях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87577123"/>
                  </a:ext>
                </a:extLst>
              </a:tr>
              <a:tr h="682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во время пребывания на занятиях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12487786"/>
                  </a:ext>
                </a:extLst>
              </a:tr>
              <a:tr h="682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Удобство графика (расписания) проведения занятий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51273620"/>
                  </a:ext>
                </a:extLst>
              </a:tr>
              <a:tr h="682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учебного процесса мультимедиа и компьютерной техникой, программным обеспечением, учебно-методическими и раздаточными материалами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57270112"/>
                  </a:ext>
                </a:extLst>
              </a:tr>
              <a:tr h="682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организации и проведения курсов по программе ДПО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8569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909469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-CO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DARK PRO">
      <a:dk1>
        <a:srgbClr val="25252B"/>
      </a:dk1>
      <a:lt1>
        <a:sysClr val="window" lastClr="FFFFFF"/>
      </a:lt1>
      <a:dk2>
        <a:srgbClr val="404152"/>
      </a:dk2>
      <a:lt2>
        <a:srgbClr val="E7E6E6"/>
      </a:lt2>
      <a:accent1>
        <a:srgbClr val="08CF96"/>
      </a:accent1>
      <a:accent2>
        <a:srgbClr val="FDEF54"/>
      </a:accent2>
      <a:accent3>
        <a:srgbClr val="3598FE"/>
      </a:accent3>
      <a:accent4>
        <a:srgbClr val="EF3C77"/>
      </a:accent4>
      <a:accent5>
        <a:srgbClr val="FF9933"/>
      </a:accent5>
      <a:accent6>
        <a:srgbClr val="08CF96"/>
      </a:accent6>
      <a:hlink>
        <a:srgbClr val="08CF96"/>
      </a:hlink>
      <a:folHlink>
        <a:srgbClr val="08CF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77487</TotalTime>
  <Words>478</Words>
  <Application>Microsoft Office PowerPoint</Application>
  <PresentationFormat>Широкоэкранный</PresentationFormat>
  <Paragraphs>116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Calibri </vt:lpstr>
      <vt:lpstr>Calibri Light</vt:lpstr>
      <vt:lpstr>Open Sans</vt:lpstr>
      <vt:lpstr>Paytone One</vt:lpstr>
      <vt:lpstr>Times New Roman</vt:lpstr>
      <vt:lpstr>SHOWEET-CORPO</vt:lpstr>
      <vt:lpstr>Showeet theme</vt:lpstr>
      <vt:lpstr>showeet</vt:lpstr>
      <vt:lpstr>Апробация программ дополнительного образования  по работе с детьми с ОВЗ  в начальной школе </vt:lpstr>
      <vt:lpstr>ПЕРСПЕКТИВНОЕ РАЗВИТИЕ 2020-2024г </vt:lpstr>
      <vt:lpstr>СОЦИАЛЬНЫЕ ПАРТНЕРЫ:</vt:lpstr>
      <vt:lpstr>РЕАЛИЗАЦИЯ ПРОГРАММЫ</vt:lpstr>
      <vt:lpstr>Презентация PowerPoint</vt:lpstr>
      <vt:lpstr> Сдача экзамена по программе</vt:lpstr>
      <vt:lpstr>Презентация PowerPoint</vt:lpstr>
      <vt:lpstr>Анализ анкет Удовлетворенности Программу прошли: 104 чел.  Опрошено: 100 чел. (анонимно) </vt:lpstr>
      <vt:lpstr>Анализ анкет</vt:lpstr>
      <vt:lpstr>УИПК – ЦЕНТР ПОДДЕРЖКИ ДЕТЕЙ С ОВЗ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 - PowerPoint Template</dc:title>
  <dc:creator>showeet.com</dc:creator>
  <dc:description>© Copyright Showeet.com</dc:description>
  <cp:lastModifiedBy>Ольга Кузнецова</cp:lastModifiedBy>
  <cp:revision>24</cp:revision>
  <dcterms:created xsi:type="dcterms:W3CDTF">2011-05-09T14:18:21Z</dcterms:created>
  <dcterms:modified xsi:type="dcterms:W3CDTF">2024-04-26T08:07:37Z</dcterms:modified>
  <cp:category>Templates</cp:category>
</cp:coreProperties>
</file>