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8" r:id="rId2"/>
    <p:sldId id="283" r:id="rId3"/>
    <p:sldId id="289" r:id="rId4"/>
    <p:sldId id="294" r:id="rId5"/>
    <p:sldId id="291" r:id="rId6"/>
    <p:sldId id="292" r:id="rId7"/>
    <p:sldId id="293" r:id="rId8"/>
    <p:sldId id="296" r:id="rId9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2910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1E23C-B5AD-473D-B214-8C2D84B007E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6015D695-5AE0-4E81-B26C-BD8EB39B5B8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800" b="1" dirty="0"/>
            <a:t>Кузнецова Ольга Сергеевна,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800" dirty="0" err="1"/>
            <a:t>к.психол.н</a:t>
          </a:r>
          <a:r>
            <a:rPr lang="ru-RU" sz="1800" dirty="0"/>
            <a:t>., заместитель директора по методической работе, </a:t>
          </a:r>
        </a:p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ru-RU" sz="1800" dirty="0"/>
            <a:t>преподаватель педагогики</a:t>
          </a:r>
        </a:p>
      </dgm:t>
    </dgm:pt>
    <dgm:pt modelId="{43B7369E-727E-41A7-A433-976781B573C9}" type="parTrans" cxnId="{910AB73A-B102-4277-AE4B-67162A299E16}">
      <dgm:prSet/>
      <dgm:spPr/>
      <dgm:t>
        <a:bodyPr/>
        <a:lstStyle/>
        <a:p>
          <a:endParaRPr lang="ru-RU"/>
        </a:p>
      </dgm:t>
    </dgm:pt>
    <dgm:pt modelId="{6E9EC344-965C-486B-B1BE-634554E8E68F}" type="sibTrans" cxnId="{910AB73A-B102-4277-AE4B-67162A299E16}">
      <dgm:prSet/>
      <dgm:spPr/>
      <dgm:t>
        <a:bodyPr/>
        <a:lstStyle/>
        <a:p>
          <a:endParaRPr lang="ru-RU"/>
        </a:p>
      </dgm:t>
    </dgm:pt>
    <dgm:pt modelId="{BD68FCE4-105B-4D4F-BF9E-B44086CEFECE}">
      <dgm:prSet phldrT="[Текст]" custT="1"/>
      <dgm:spPr/>
      <dgm:t>
        <a:bodyPr/>
        <a:lstStyle/>
        <a:p>
          <a:pPr>
            <a:buNone/>
          </a:pPr>
          <a:r>
            <a:rPr lang="ru-RU" sz="1800" b="1" dirty="0"/>
            <a:t>Яблокова Вероника Николаевна, </a:t>
          </a:r>
        </a:p>
        <a:p>
          <a:pPr>
            <a:buNone/>
          </a:pPr>
          <a:r>
            <a:rPr lang="ru-RU" sz="1800" dirty="0"/>
            <a:t>заместитель директора по воспитательной работе, наставник «Движения Первых»</a:t>
          </a:r>
        </a:p>
      </dgm:t>
    </dgm:pt>
    <dgm:pt modelId="{8BE839B6-A7AD-4F42-8426-378DF4CD2432}" type="parTrans" cxnId="{5D90A58B-8A91-413D-ADD7-8ACA134799BF}">
      <dgm:prSet/>
      <dgm:spPr/>
      <dgm:t>
        <a:bodyPr/>
        <a:lstStyle/>
        <a:p>
          <a:endParaRPr lang="ru-RU"/>
        </a:p>
      </dgm:t>
    </dgm:pt>
    <dgm:pt modelId="{D5D900E3-A1A8-40C7-9C16-7C15FE279E97}" type="sibTrans" cxnId="{5D90A58B-8A91-413D-ADD7-8ACA134799BF}">
      <dgm:prSet/>
      <dgm:spPr/>
      <dgm:t>
        <a:bodyPr/>
        <a:lstStyle/>
        <a:p>
          <a:endParaRPr lang="ru-RU"/>
        </a:p>
      </dgm:t>
    </dgm:pt>
    <dgm:pt modelId="{5577850E-B397-4671-AB61-72E08DFA6261}">
      <dgm:prSet phldrT="[Текст]"/>
      <dgm:spPr/>
      <dgm:t>
        <a:bodyPr/>
        <a:lstStyle/>
        <a:p>
          <a:pPr>
            <a:buNone/>
          </a:pPr>
          <a:r>
            <a:rPr lang="ru-RU" b="1" dirty="0"/>
            <a:t>Сторожева Наталья Борисовна</a:t>
          </a:r>
        </a:p>
        <a:p>
          <a:pPr>
            <a:buNone/>
          </a:pPr>
          <a:r>
            <a:rPr lang="ru-RU" dirty="0"/>
            <a:t>Заведующая Музеем колледжа Угличского индустриально-педагогического колледжа, наставник Совета Музея колледжа</a:t>
          </a:r>
        </a:p>
      </dgm:t>
    </dgm:pt>
    <dgm:pt modelId="{DEC0A379-E320-467F-82C6-BE7C565FD6E0}" type="parTrans" cxnId="{51E240EB-A6F2-49D3-8B0D-9E79F920BB19}">
      <dgm:prSet/>
      <dgm:spPr/>
      <dgm:t>
        <a:bodyPr/>
        <a:lstStyle/>
        <a:p>
          <a:endParaRPr lang="ru-RU"/>
        </a:p>
      </dgm:t>
    </dgm:pt>
    <dgm:pt modelId="{8B0DE3C0-8A3A-45B9-B0FD-DAA016C3C0EA}" type="sibTrans" cxnId="{51E240EB-A6F2-49D3-8B0D-9E79F920BB19}">
      <dgm:prSet/>
      <dgm:spPr/>
      <dgm:t>
        <a:bodyPr/>
        <a:lstStyle/>
        <a:p>
          <a:endParaRPr lang="ru-RU"/>
        </a:p>
      </dgm:t>
    </dgm:pt>
    <dgm:pt modelId="{F190EBE9-73AA-49DD-8152-8283DC1B34F4}">
      <dgm:prSet phldrT="[Текст]"/>
      <dgm:spPr/>
      <dgm:t>
        <a:bodyPr/>
        <a:lstStyle/>
        <a:p>
          <a:pPr>
            <a:buNone/>
          </a:pPr>
          <a:r>
            <a:rPr lang="ru-RU" b="1" dirty="0"/>
            <a:t>Иванова Лариса Михайловна, </a:t>
          </a:r>
          <a:r>
            <a:rPr lang="ru-RU" dirty="0"/>
            <a:t>Руководитель СЦК «Туризм», руководитель «Музея Петуха», педагог дисциплин в сфере туризма и гостеприимства</a:t>
          </a:r>
        </a:p>
      </dgm:t>
    </dgm:pt>
    <dgm:pt modelId="{AD307903-01AF-4985-B168-D4C420669958}" type="parTrans" cxnId="{1D178161-1CAD-4100-9D98-160F219493B6}">
      <dgm:prSet/>
      <dgm:spPr/>
      <dgm:t>
        <a:bodyPr/>
        <a:lstStyle/>
        <a:p>
          <a:endParaRPr lang="ru-RU"/>
        </a:p>
      </dgm:t>
    </dgm:pt>
    <dgm:pt modelId="{A6CF3614-716C-4470-BD01-6ED21F27B2AE}" type="sibTrans" cxnId="{1D178161-1CAD-4100-9D98-160F219493B6}">
      <dgm:prSet/>
      <dgm:spPr/>
      <dgm:t>
        <a:bodyPr/>
        <a:lstStyle/>
        <a:p>
          <a:endParaRPr lang="ru-RU"/>
        </a:p>
      </dgm:t>
    </dgm:pt>
    <dgm:pt modelId="{4C71D63C-1CC8-41C8-9AB5-E14BA80AB60E}" type="pres">
      <dgm:prSet presAssocID="{DE31E23C-B5AD-473D-B214-8C2D84B007EB}" presName="Name0" presStyleCnt="0">
        <dgm:presLayoutVars>
          <dgm:dir/>
          <dgm:resizeHandles val="exact"/>
        </dgm:presLayoutVars>
      </dgm:prSet>
      <dgm:spPr/>
    </dgm:pt>
    <dgm:pt modelId="{7A2BA66C-0819-45FF-86FF-6B4BFD3312A9}" type="pres">
      <dgm:prSet presAssocID="{6015D695-5AE0-4E81-B26C-BD8EB39B5B87}" presName="composite" presStyleCnt="0"/>
      <dgm:spPr/>
    </dgm:pt>
    <dgm:pt modelId="{CFC9F5A4-B4A4-4803-BDC0-072ED32D90C3}" type="pres">
      <dgm:prSet presAssocID="{6015D695-5AE0-4E81-B26C-BD8EB39B5B87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96435-1EE4-432A-837F-4208F1E1D827}" type="pres">
      <dgm:prSet presAssocID="{6015D695-5AE0-4E81-B26C-BD8EB39B5B87}" presName="rect2" presStyleLbl="fgImgPlace1" presStyleIdx="0" presStyleCnt="4" custScaleX="109391" custScaleY="72708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</dgm:pt>
    <dgm:pt modelId="{9646C42C-28C0-46B9-AEDA-834DED816317}" type="pres">
      <dgm:prSet presAssocID="{6E9EC344-965C-486B-B1BE-634554E8E68F}" presName="sibTrans" presStyleCnt="0"/>
      <dgm:spPr/>
    </dgm:pt>
    <dgm:pt modelId="{EB9D4C86-A6A7-41AF-BF9F-B244CDF29C4B}" type="pres">
      <dgm:prSet presAssocID="{BD68FCE4-105B-4D4F-BF9E-B44086CEFECE}" presName="composite" presStyleCnt="0"/>
      <dgm:spPr/>
    </dgm:pt>
    <dgm:pt modelId="{8A220540-0B1E-441F-AAAB-2776DDE32918}" type="pres">
      <dgm:prSet presAssocID="{BD68FCE4-105B-4D4F-BF9E-B44086CEFEC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1DAF5-063D-42BA-9A55-C20394FEF81A}" type="pres">
      <dgm:prSet presAssocID="{BD68FCE4-105B-4D4F-BF9E-B44086CEFECE}" presName="rect2" presStyleLbl="fgImgPlace1" presStyleIdx="1" presStyleCnt="4" custScaleY="69313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9D951F8F-D444-4B60-A3AC-BD515B4256D6}" type="pres">
      <dgm:prSet presAssocID="{D5D900E3-A1A8-40C7-9C16-7C15FE279E97}" presName="sibTrans" presStyleCnt="0"/>
      <dgm:spPr/>
    </dgm:pt>
    <dgm:pt modelId="{DC8C468B-02BF-4F7A-BB39-ACCF58DCA30D}" type="pres">
      <dgm:prSet presAssocID="{5577850E-B397-4671-AB61-72E08DFA6261}" presName="composite" presStyleCnt="0"/>
      <dgm:spPr/>
    </dgm:pt>
    <dgm:pt modelId="{B1803DA1-DCC2-4352-A092-72F10A90554C}" type="pres">
      <dgm:prSet presAssocID="{5577850E-B397-4671-AB61-72E08DFA6261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79AD8-2720-4844-AF73-437CC7DF7DFD}" type="pres">
      <dgm:prSet presAssocID="{5577850E-B397-4671-AB61-72E08DFA6261}" presName="rect2" presStyleLbl="fgImgPlace1" presStyleIdx="2" presStyleCnt="4" custScaleY="65934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E71C698-A7AE-40E5-8811-5E081AB5C4C3}" type="pres">
      <dgm:prSet presAssocID="{8B0DE3C0-8A3A-45B9-B0FD-DAA016C3C0EA}" presName="sibTrans" presStyleCnt="0"/>
      <dgm:spPr/>
    </dgm:pt>
    <dgm:pt modelId="{D058E09A-4F91-4314-80B5-A67053AAAA5C}" type="pres">
      <dgm:prSet presAssocID="{F190EBE9-73AA-49DD-8152-8283DC1B34F4}" presName="composite" presStyleCnt="0"/>
      <dgm:spPr/>
    </dgm:pt>
    <dgm:pt modelId="{6ACF63EF-D61B-4BB4-96A4-BE65AB54634E}" type="pres">
      <dgm:prSet presAssocID="{F190EBE9-73AA-49DD-8152-8283DC1B34F4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00500-8DD2-45D6-81BB-05BE228623E6}" type="pres">
      <dgm:prSet presAssocID="{F190EBE9-73AA-49DD-8152-8283DC1B34F4}" presName="rect2" presStyleLbl="fgImgPlace1" presStyleIdx="3" presStyleCnt="4" custScaleX="112325" custScaleY="81476"/>
      <dgm:spPr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</dgm:ptLst>
  <dgm:cxnLst>
    <dgm:cxn modelId="{1D178161-1CAD-4100-9D98-160F219493B6}" srcId="{DE31E23C-B5AD-473D-B214-8C2D84B007EB}" destId="{F190EBE9-73AA-49DD-8152-8283DC1B34F4}" srcOrd="3" destOrd="0" parTransId="{AD307903-01AF-4985-B168-D4C420669958}" sibTransId="{A6CF3614-716C-4470-BD01-6ED21F27B2AE}"/>
    <dgm:cxn modelId="{98C6511B-29F6-4B20-92A8-75E8682F88F9}" type="presOf" srcId="{BD68FCE4-105B-4D4F-BF9E-B44086CEFECE}" destId="{8A220540-0B1E-441F-AAAB-2776DDE32918}" srcOrd="0" destOrd="0" presId="urn:microsoft.com/office/officeart/2008/layout/PictureStrips"/>
    <dgm:cxn modelId="{DB5C640B-0D85-45D5-AD74-A4E2A687AC22}" type="presOf" srcId="{6015D695-5AE0-4E81-B26C-BD8EB39B5B87}" destId="{CFC9F5A4-B4A4-4803-BDC0-072ED32D90C3}" srcOrd="0" destOrd="0" presId="urn:microsoft.com/office/officeart/2008/layout/PictureStrips"/>
    <dgm:cxn modelId="{51E240EB-A6F2-49D3-8B0D-9E79F920BB19}" srcId="{DE31E23C-B5AD-473D-B214-8C2D84B007EB}" destId="{5577850E-B397-4671-AB61-72E08DFA6261}" srcOrd="2" destOrd="0" parTransId="{DEC0A379-E320-467F-82C6-BE7C565FD6E0}" sibTransId="{8B0DE3C0-8A3A-45B9-B0FD-DAA016C3C0EA}"/>
    <dgm:cxn modelId="{A63D3A14-CDE3-45C8-A95B-CB033A305855}" type="presOf" srcId="{F190EBE9-73AA-49DD-8152-8283DC1B34F4}" destId="{6ACF63EF-D61B-4BB4-96A4-BE65AB54634E}" srcOrd="0" destOrd="0" presId="urn:microsoft.com/office/officeart/2008/layout/PictureStrips"/>
    <dgm:cxn modelId="{24120BDE-475F-40AA-BEA9-94EF396B4740}" type="presOf" srcId="{5577850E-B397-4671-AB61-72E08DFA6261}" destId="{B1803DA1-DCC2-4352-A092-72F10A90554C}" srcOrd="0" destOrd="0" presId="urn:microsoft.com/office/officeart/2008/layout/PictureStrips"/>
    <dgm:cxn modelId="{5D90A58B-8A91-413D-ADD7-8ACA134799BF}" srcId="{DE31E23C-B5AD-473D-B214-8C2D84B007EB}" destId="{BD68FCE4-105B-4D4F-BF9E-B44086CEFECE}" srcOrd="1" destOrd="0" parTransId="{8BE839B6-A7AD-4F42-8426-378DF4CD2432}" sibTransId="{D5D900E3-A1A8-40C7-9C16-7C15FE279E97}"/>
    <dgm:cxn modelId="{910AB73A-B102-4277-AE4B-67162A299E16}" srcId="{DE31E23C-B5AD-473D-B214-8C2D84B007EB}" destId="{6015D695-5AE0-4E81-B26C-BD8EB39B5B87}" srcOrd="0" destOrd="0" parTransId="{43B7369E-727E-41A7-A433-976781B573C9}" sibTransId="{6E9EC344-965C-486B-B1BE-634554E8E68F}"/>
    <dgm:cxn modelId="{B08A1C2F-2B5F-405E-A124-1C406432B3CF}" type="presOf" srcId="{DE31E23C-B5AD-473D-B214-8C2D84B007EB}" destId="{4C71D63C-1CC8-41C8-9AB5-E14BA80AB60E}" srcOrd="0" destOrd="0" presId="urn:microsoft.com/office/officeart/2008/layout/PictureStrips"/>
    <dgm:cxn modelId="{6E866393-3FAF-4289-98E3-5A8CA76EFDB9}" type="presParOf" srcId="{4C71D63C-1CC8-41C8-9AB5-E14BA80AB60E}" destId="{7A2BA66C-0819-45FF-86FF-6B4BFD3312A9}" srcOrd="0" destOrd="0" presId="urn:microsoft.com/office/officeart/2008/layout/PictureStrips"/>
    <dgm:cxn modelId="{AB544472-FF1F-496A-84B1-EC8B7D285DFE}" type="presParOf" srcId="{7A2BA66C-0819-45FF-86FF-6B4BFD3312A9}" destId="{CFC9F5A4-B4A4-4803-BDC0-072ED32D90C3}" srcOrd="0" destOrd="0" presId="urn:microsoft.com/office/officeart/2008/layout/PictureStrips"/>
    <dgm:cxn modelId="{C5C16B9E-21CE-4936-87BC-8ABDBC078345}" type="presParOf" srcId="{7A2BA66C-0819-45FF-86FF-6B4BFD3312A9}" destId="{86D96435-1EE4-432A-837F-4208F1E1D827}" srcOrd="1" destOrd="0" presId="urn:microsoft.com/office/officeart/2008/layout/PictureStrips"/>
    <dgm:cxn modelId="{11368401-165A-4006-AB31-060EC4198018}" type="presParOf" srcId="{4C71D63C-1CC8-41C8-9AB5-E14BA80AB60E}" destId="{9646C42C-28C0-46B9-AEDA-834DED816317}" srcOrd="1" destOrd="0" presId="urn:microsoft.com/office/officeart/2008/layout/PictureStrips"/>
    <dgm:cxn modelId="{B20846A3-A48F-4EB0-BFA4-6280B1A09CBD}" type="presParOf" srcId="{4C71D63C-1CC8-41C8-9AB5-E14BA80AB60E}" destId="{EB9D4C86-A6A7-41AF-BF9F-B244CDF29C4B}" srcOrd="2" destOrd="0" presId="urn:microsoft.com/office/officeart/2008/layout/PictureStrips"/>
    <dgm:cxn modelId="{A5249550-E8F0-48B8-9BA2-963FFF463838}" type="presParOf" srcId="{EB9D4C86-A6A7-41AF-BF9F-B244CDF29C4B}" destId="{8A220540-0B1E-441F-AAAB-2776DDE32918}" srcOrd="0" destOrd="0" presId="urn:microsoft.com/office/officeart/2008/layout/PictureStrips"/>
    <dgm:cxn modelId="{A95B236A-C379-4AE7-BEBA-2B7F0BF62BE0}" type="presParOf" srcId="{EB9D4C86-A6A7-41AF-BF9F-B244CDF29C4B}" destId="{CFF1DAF5-063D-42BA-9A55-C20394FEF81A}" srcOrd="1" destOrd="0" presId="urn:microsoft.com/office/officeart/2008/layout/PictureStrips"/>
    <dgm:cxn modelId="{F407366D-E4DB-4DD5-AE93-5D92F01D3997}" type="presParOf" srcId="{4C71D63C-1CC8-41C8-9AB5-E14BA80AB60E}" destId="{9D951F8F-D444-4B60-A3AC-BD515B4256D6}" srcOrd="3" destOrd="0" presId="urn:microsoft.com/office/officeart/2008/layout/PictureStrips"/>
    <dgm:cxn modelId="{40B88084-377C-42E2-9E77-B36E2A0EDAB6}" type="presParOf" srcId="{4C71D63C-1CC8-41C8-9AB5-E14BA80AB60E}" destId="{DC8C468B-02BF-4F7A-BB39-ACCF58DCA30D}" srcOrd="4" destOrd="0" presId="urn:microsoft.com/office/officeart/2008/layout/PictureStrips"/>
    <dgm:cxn modelId="{44FC1D3C-FCE1-4720-8B81-37264C723D7A}" type="presParOf" srcId="{DC8C468B-02BF-4F7A-BB39-ACCF58DCA30D}" destId="{B1803DA1-DCC2-4352-A092-72F10A90554C}" srcOrd="0" destOrd="0" presId="urn:microsoft.com/office/officeart/2008/layout/PictureStrips"/>
    <dgm:cxn modelId="{0B2D912C-6AB5-48B8-A540-512BC2070409}" type="presParOf" srcId="{DC8C468B-02BF-4F7A-BB39-ACCF58DCA30D}" destId="{69A79AD8-2720-4844-AF73-437CC7DF7DFD}" srcOrd="1" destOrd="0" presId="urn:microsoft.com/office/officeart/2008/layout/PictureStrips"/>
    <dgm:cxn modelId="{66E34A38-7EEF-474F-920B-773CBD5E41D8}" type="presParOf" srcId="{4C71D63C-1CC8-41C8-9AB5-E14BA80AB60E}" destId="{AE71C698-A7AE-40E5-8811-5E081AB5C4C3}" srcOrd="5" destOrd="0" presId="urn:microsoft.com/office/officeart/2008/layout/PictureStrips"/>
    <dgm:cxn modelId="{0829BC30-1CE8-4D40-8761-AC52C72A43DB}" type="presParOf" srcId="{4C71D63C-1CC8-41C8-9AB5-E14BA80AB60E}" destId="{D058E09A-4F91-4314-80B5-A67053AAAA5C}" srcOrd="6" destOrd="0" presId="urn:microsoft.com/office/officeart/2008/layout/PictureStrips"/>
    <dgm:cxn modelId="{48C32F2C-98C6-4DBB-8E6A-B31731FA616C}" type="presParOf" srcId="{D058E09A-4F91-4314-80B5-A67053AAAA5C}" destId="{6ACF63EF-D61B-4BB4-96A4-BE65AB54634E}" srcOrd="0" destOrd="0" presId="urn:microsoft.com/office/officeart/2008/layout/PictureStrips"/>
    <dgm:cxn modelId="{DAB33829-AA36-4B69-91D0-7785BE53A08A}" type="presParOf" srcId="{D058E09A-4F91-4314-80B5-A67053AAAA5C}" destId="{6EB00500-8DD2-45D6-81BB-05BE228623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9F5A4-B4A4-4803-BDC0-072ED32D90C3}">
      <dsp:nvSpPr>
        <dsp:cNvPr id="0" name=""/>
        <dsp:cNvSpPr/>
      </dsp:nvSpPr>
      <dsp:spPr>
        <a:xfrm>
          <a:off x="285946" y="452662"/>
          <a:ext cx="5257617" cy="16430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86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/>
            <a:t>Кузнецова Ольга Сергеевна,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 err="1"/>
            <a:t>к.психол.н</a:t>
          </a:r>
          <a:r>
            <a:rPr lang="ru-RU" sz="1800" kern="1200" dirty="0"/>
            <a:t>., заместитель директора по методической работе, </a:t>
          </a:r>
        </a:p>
        <a:p>
          <a:pPr lvl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kern="1200" dirty="0"/>
            <a:t>преподаватель педагогики</a:t>
          </a:r>
        </a:p>
      </dsp:txBody>
      <dsp:txXfrm>
        <a:off x="285946" y="452662"/>
        <a:ext cx="5257617" cy="1643005"/>
      </dsp:txXfrm>
    </dsp:sp>
    <dsp:sp modelId="{86D96435-1EE4-432A-837F-4208F1E1D827}">
      <dsp:nvSpPr>
        <dsp:cNvPr id="0" name=""/>
        <dsp:cNvSpPr/>
      </dsp:nvSpPr>
      <dsp:spPr>
        <a:xfrm>
          <a:off x="12875" y="450754"/>
          <a:ext cx="1258110" cy="1254326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20540-0B1E-441F-AAAB-2776DDE32918}">
      <dsp:nvSpPr>
        <dsp:cNvPr id="0" name=""/>
        <dsp:cNvSpPr/>
      </dsp:nvSpPr>
      <dsp:spPr>
        <a:xfrm>
          <a:off x="5979507" y="451708"/>
          <a:ext cx="5257617" cy="16430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86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Яблокова Вероника Николаевна,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заместитель директора по воспитательной работе, наставник «Движения Первых»</a:t>
          </a:r>
        </a:p>
      </dsp:txBody>
      <dsp:txXfrm>
        <a:off x="5979507" y="451708"/>
        <a:ext cx="5257617" cy="1643005"/>
      </dsp:txXfrm>
    </dsp:sp>
    <dsp:sp modelId="{CFF1DAF5-063D-42BA-9A55-C20394FEF81A}">
      <dsp:nvSpPr>
        <dsp:cNvPr id="0" name=""/>
        <dsp:cNvSpPr/>
      </dsp:nvSpPr>
      <dsp:spPr>
        <a:xfrm>
          <a:off x="5760439" y="479084"/>
          <a:ext cx="1150103" cy="1195757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803DA1-DCC2-4352-A092-72F10A90554C}">
      <dsp:nvSpPr>
        <dsp:cNvPr id="0" name=""/>
        <dsp:cNvSpPr/>
      </dsp:nvSpPr>
      <dsp:spPr>
        <a:xfrm>
          <a:off x="223506" y="2322470"/>
          <a:ext cx="5257617" cy="16430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86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Сторожева Наталья Борисовна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Заведующая Музеем колледжа Угличского индустриально-педагогического колледжа, наставник Совета Музея колледжа</a:t>
          </a:r>
        </a:p>
      </dsp:txBody>
      <dsp:txXfrm>
        <a:off x="223506" y="2322470"/>
        <a:ext cx="5257617" cy="1643005"/>
      </dsp:txXfrm>
    </dsp:sp>
    <dsp:sp modelId="{69A79AD8-2720-4844-AF73-437CC7DF7DFD}">
      <dsp:nvSpPr>
        <dsp:cNvPr id="0" name=""/>
        <dsp:cNvSpPr/>
      </dsp:nvSpPr>
      <dsp:spPr>
        <a:xfrm>
          <a:off x="4439" y="2378993"/>
          <a:ext cx="1150103" cy="1137464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F63EF-D61B-4BB4-96A4-BE65AB54634E}">
      <dsp:nvSpPr>
        <dsp:cNvPr id="0" name=""/>
        <dsp:cNvSpPr/>
      </dsp:nvSpPr>
      <dsp:spPr>
        <a:xfrm>
          <a:off x="5987943" y="2361240"/>
          <a:ext cx="5257617" cy="164300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862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/>
            <a:t>Иванова Лариса Михайловна, </a:t>
          </a:r>
          <a:r>
            <a:rPr lang="ru-RU" sz="1900" kern="1200" dirty="0"/>
            <a:t>Руководитель СЦК «Туризм», руководитель «Музея Петуха», педагог дисциплин в сфере туризма и гостеприимства</a:t>
          </a:r>
        </a:p>
      </dsp:txBody>
      <dsp:txXfrm>
        <a:off x="5987943" y="2361240"/>
        <a:ext cx="5257617" cy="1643005"/>
      </dsp:txXfrm>
    </dsp:sp>
    <dsp:sp modelId="{6EB00500-8DD2-45D6-81BB-05BE228623E6}">
      <dsp:nvSpPr>
        <dsp:cNvPr id="0" name=""/>
        <dsp:cNvSpPr/>
      </dsp:nvSpPr>
      <dsp:spPr>
        <a:xfrm>
          <a:off x="5698000" y="2283701"/>
          <a:ext cx="1291854" cy="1405587"/>
        </a:xfrm>
        <a:prstGeom prst="rect">
          <a:avLst/>
        </a:prstGeom>
        <a:blipFill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F2F7B378-F3C3-41B8-8DD0-C5D620DAFC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901C03F-57BC-48E8-9722-8F93BB1458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3EABC-888E-45EE-8863-6B9DADE81BC7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8DD4E16-63A7-46D4-965F-DFEDEEC2FF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F3C3E9B-2E8C-428D-BB7E-0AA702DDA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C2CC4-1C78-404B-A098-5CACD23DFB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001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E5A776-3F97-4299-AFB8-9607DF94E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ABD1B4-9E57-4BD4-81F5-AD9997A239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6626D-2242-4C34-83D2-02E98BEF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23AF0-EA6C-459B-B732-DB2D79C0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1CC6188-CFB6-43C2-9349-FD96859CE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82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16B7A6-6EAC-4BBF-948C-C8D5733C1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D6D5E4AE-9B2E-46CA-8717-200A217D0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93BE01-4769-4E6A-8960-83538B200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7349CE3-EA6D-4380-B1AE-193EFD616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17A502A-D4FD-4860-9BFE-4FB90CE47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6699D3-C1D9-45F6-B369-7F88E8BA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796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2E499A-B1C5-45D5-BA03-DB7D34F1B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2902A6-0545-4C86-AEB4-D4D2026CD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0818021-F016-46DF-9876-A3BF58A4E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75377C4-5A91-434C-9B36-D20BBE5A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D638BE-7E3D-4F28-AB07-F72F16CC6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065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99977926-8E4F-4CE6-A757-91CAAD5EE4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4434D3B-A7EE-494D-9948-39B8B4F12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D02B6CD-1749-42A2-86BD-A05BF5EA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030530-D506-4099-A747-AB201739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CCE513-E3FF-416C-BA50-7558E3709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9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E870FD-F4C7-49CF-B581-7F35094F9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C936A2-3190-4A74-A7F5-9A69B38EA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E91E77-A7CC-4598-930C-DC667BE9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197651-1A0A-4FF5-B49F-690FFDD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7301F7-4AC7-44A9-9959-6C078369D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4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A6F5AD-EA4A-4DB8-8427-F2BAC2EE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600F0-D511-4EA6-8E66-4B74E302D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E521C7B-7A88-453B-8B33-0751D78C6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60E05E-D298-4F3D-A9B1-75C011790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01BB4F-9B21-431B-8FA1-C79A9C206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03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C4698B-97E6-474E-B597-819E37C57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650EA-3B6A-4EFF-8B9E-5975F7661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30CA183-0D2A-4ED2-9DBA-5BE63CE07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5640056-3AB9-4C72-A36D-A44812C8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A5C592-8D9A-4EFD-BDAF-004FADE0C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BF0E49-99AE-476F-BF3C-ACE56106D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6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FA29F9-23BA-4ECB-82B3-298CF1487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B0088F-4F61-4CA9-8363-CD4244056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83FC360-5B08-4CF4-A526-AB2CCE9F3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588615A-2070-42C4-B6D8-FBF878A109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DFECA10-3085-492F-995A-86D6560930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C31F736-D24A-4001-B690-35E7524C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27D62C-DA1D-45F4-81AB-08FB00448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BC030DF-F60C-4C5C-9AFC-1EFD8EB10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13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83FAD6-11EA-489A-A363-BEDC63A3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D500A0-4AAC-4067-B9F1-2003436DB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3AAABCB-729C-43E9-800C-52465EA1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439AD69-049B-4695-82B6-90F26809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36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98DA06-64B5-4510-A27E-BE7B3BC5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A58C18A-6119-4890-A99B-6AEF6E5A0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A9E183-1F9C-4A45-93C6-002A250A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9ECF8D-844C-4207-BAFA-BADE0FBA7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6426469-404D-401F-95F6-E0C98645D2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895BDFE-B10E-4FAF-A15D-F4FFD9782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B9061DF-27D3-42F9-9FB4-651396A7D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F6BC1DC-F4E9-4874-BE0B-D6D6744D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1E5B1EA-92C7-47FC-BC38-1FAB347C1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6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1FBEC2-919E-4102-894D-6DB41EC7A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4FB6738-3D94-4778-815D-9A8651015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BAC02A4-B7C1-4153-BB05-1E4CDE6798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CA107-8654-43C3-BF7C-DB81E0A9004F}" type="datetimeFigureOut">
              <a:rPr lang="ru-RU" smtClean="0"/>
              <a:t>01.07.2025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DF5F0C-3923-461E-8DC7-F30C6710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866F7A-327E-44B1-B5F8-E9DA7BB9D8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255F7-023C-4A29-AED4-3CBE049975C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14"/>
            <a:extLst>
              <a:ext uri="{FF2B5EF4-FFF2-40B4-BE49-F238E27FC236}">
                <a16:creationId xmlns:a16="http://schemas.microsoft.com/office/drawing/2014/main" xmlns="" id="{70F833F9-0231-4EE9-AFEB-F77CEF52A2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3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hyperlink" Target="https://gou-uipk.edu.yar.ru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uipk_76_professionalitet" TargetMode="External"/><Relationship Id="rId2" Type="http://schemas.openxmlformats.org/officeDocument/2006/relationships/hyperlink" Target="https://gou-uipk.edu.yar.ru/index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ozhremeslomuzeum.tilda.ws/" TargetMode="External"/><Relationship Id="rId5" Type="http://schemas.openxmlformats.org/officeDocument/2006/relationships/hyperlink" Target="https://syrkultprosvet.ru/" TargetMode="External"/><Relationship Id="rId4" Type="http://schemas.openxmlformats.org/officeDocument/2006/relationships/hyperlink" Target="https://uglmus.r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AE888-FC83-48E4-B6E8-F7C6FD7A7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1000" y="234000"/>
            <a:ext cx="97263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Государственное профессиональное образовательное учреждение Ярославской области </a:t>
            </a:r>
            <a:br>
              <a:rPr lang="ru-RU" sz="3200" dirty="0"/>
            </a:br>
            <a:r>
              <a:rPr lang="ru-RU" sz="3200" dirty="0"/>
              <a:t>Угличский индустриально-педагогический колледж</a:t>
            </a:r>
          </a:p>
        </p:txBody>
      </p:sp>
      <p:pic>
        <p:nvPicPr>
          <p:cNvPr id="1026" name="Picture 2" descr="Фото организации">
            <a:extLst>
              <a:ext uri="{FF2B5EF4-FFF2-40B4-BE49-F238E27FC236}">
                <a16:creationId xmlns:a16="http://schemas.microsoft.com/office/drawing/2014/main" xmlns="" id="{F8CBB7F2-E221-A872-4445-F339F071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44000"/>
            <a:ext cx="1665000" cy="15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B30B63B2-612C-4554-3058-1BFBBB03E761}"/>
              </a:ext>
            </a:extLst>
          </p:cNvPr>
          <p:cNvSpPr txBox="1">
            <a:spLocks/>
          </p:cNvSpPr>
          <p:nvPr/>
        </p:nvSpPr>
        <p:spPr>
          <a:xfrm>
            <a:off x="1326000" y="3159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ИТОГИ: ОТКРЫТЫЕ УРОКИ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747234-3178-D903-F8B0-AD664E7FC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2079000"/>
            <a:ext cx="10515600" cy="2070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/>
              <a:t>«Угличский след» – программа формирования гражданской идентичности обучающихся на основе музейной педагогики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A32B54B3-F019-D414-2EF8-5141294A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000" y="4194000"/>
            <a:ext cx="2250000" cy="1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2F8E285A-4212-991B-0813-9F861D5DB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000" y="4182750"/>
            <a:ext cx="2250000" cy="16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61F9381D-F5D8-79B2-2267-C01B69EAB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000" y="4205250"/>
            <a:ext cx="2205000" cy="165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184A82E6-0D82-A73D-2BDD-94F7B93A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" y="4149000"/>
            <a:ext cx="2271000" cy="17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F3425054-4D73-703D-4254-B05BD22B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50" y="4149000"/>
            <a:ext cx="1248750" cy="17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B9FFDA4B-744A-6895-8029-D0F5144AB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000" y="4194000"/>
            <a:ext cx="1248750" cy="166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21B4864-83EB-B971-23C1-A868775256CC}"/>
              </a:ext>
            </a:extLst>
          </p:cNvPr>
          <p:cNvSpPr txBox="1"/>
          <p:nvPr/>
        </p:nvSpPr>
        <p:spPr>
          <a:xfrm>
            <a:off x="2541000" y="5994000"/>
            <a:ext cx="765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Сайт образовательной организации: https://gou-uipk.edu.yar.ru//index.html</a:t>
            </a:r>
            <a:endParaRPr lang="ru-RU" dirty="0"/>
          </a:p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784895A-E6F8-91D1-E6DF-4D3BEC173A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000" y="5904000"/>
            <a:ext cx="774000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6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8AC9A587-983E-AECC-D45D-FE3AFA3339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2180058"/>
              </p:ext>
            </p:extLst>
          </p:nvPr>
        </p:nvGraphicFramePr>
        <p:xfrm>
          <a:off x="471000" y="1989000"/>
          <a:ext cx="11250000" cy="445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Фото организации">
            <a:extLst>
              <a:ext uri="{FF2B5EF4-FFF2-40B4-BE49-F238E27FC236}">
                <a16:creationId xmlns:a16="http://schemas.microsoft.com/office/drawing/2014/main" xmlns="" id="{4FFAB2BF-06AB-A1A8-7B73-21357AEE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00" y="144000"/>
            <a:ext cx="1665000" cy="15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0F221C8-9D5A-4EF9-6A6B-E2E03E4C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234000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Авторы воспитательной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1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766492-8293-9460-ADD9-FA76180F1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73866-3D8D-94E8-EAE6-3F417EF1B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Актуальность внедрения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AFFFC96-246F-E01F-1877-B2C967F38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6000" y="6084000"/>
            <a:ext cx="7290000" cy="326256"/>
          </a:xfrm>
        </p:spPr>
        <p:txBody>
          <a:bodyPr numCol="2"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Фото организации">
            <a:extLst>
              <a:ext uri="{FF2B5EF4-FFF2-40B4-BE49-F238E27FC236}">
                <a16:creationId xmlns:a16="http://schemas.microsoft.com/office/drawing/2014/main" xmlns="" id="{CBAC5241-50C4-CEEF-0F2D-946B2AEF3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44000"/>
            <a:ext cx="1665000" cy="15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8DA9AB71-C205-912B-7E20-2CA75879F416}"/>
              </a:ext>
            </a:extLst>
          </p:cNvPr>
          <p:cNvSpPr txBox="1">
            <a:spLocks/>
          </p:cNvSpPr>
          <p:nvPr/>
        </p:nvSpPr>
        <p:spPr>
          <a:xfrm>
            <a:off x="111000" y="1899000"/>
            <a:ext cx="11970000" cy="486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0" i="0" dirty="0">
                <a:solidFill>
                  <a:srgbClr val="000000"/>
                </a:solidFill>
                <a:effectLst/>
              </a:rPr>
              <a:t>В условиях информационной перегруженности и размывания традиционных ценностей крайне необходимо формировать у школьников и студентов гражданскую идентичность.</a:t>
            </a:r>
            <a:r>
              <a:rPr lang="ru-RU" sz="3200" dirty="0">
                <a:solidFill>
                  <a:srgbClr val="000000"/>
                </a:solidFill>
              </a:rPr>
              <a:t> Особую актуальность это имеет для малых городов, где молодежь часто пренебрежительно относится к малой родине и стремится уехать в столицы регионов. </a:t>
            </a:r>
            <a:r>
              <a:rPr lang="ru-RU" sz="3200" b="0" i="0" dirty="0">
                <a:solidFill>
                  <a:srgbClr val="000000"/>
                </a:solidFill>
                <a:effectLst/>
              </a:rPr>
              <a:t>На базе Угличского индустриально-педагогического колледжа созданы «Музей истории колледжа» и «Музей Петуха», пространство которых следует сделать местом освоения культурно-исторического наследия, исторического просвещения, формирования гражданской идентичности и гордости за свою малую родину. Немаловажным является тот факт, что в колледже обучаются студенты педагогических специальностей, а значит полученный опыт при реализации программы будет ими распространяться на подрастающие поколения, что имеет большую практическую значимость.</a:t>
            </a: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3200" b="0" i="0" dirty="0">
              <a:solidFill>
                <a:srgbClr val="000000"/>
              </a:solidFill>
              <a:effectLst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0000"/>
                </a:solidFill>
              </a:rPr>
              <a:t>Цель:</a:t>
            </a:r>
            <a:r>
              <a:rPr lang="ru-RU" sz="3200" dirty="0">
                <a:solidFill>
                  <a:srgbClr val="000000"/>
                </a:solidFill>
              </a:rPr>
              <a:t> разработка и реализация серии квест-игр «Угличский след» с использованием музейного пространства «Музея Петуха», «Музея истории колледжа» на базе ГПОУ Угличского индустриально-педагогического колледжа, а также во взаимодействии с социальными партнерами: ГАУК ЯО Угличский государственный историко-архитектурный и художественный музей, Музей-завод «</a:t>
            </a:r>
            <a:r>
              <a:rPr lang="ru-RU" sz="3200" dirty="0" err="1">
                <a:solidFill>
                  <a:srgbClr val="000000"/>
                </a:solidFill>
              </a:rPr>
              <a:t>СырКульПросвет</a:t>
            </a:r>
            <a:r>
              <a:rPr lang="ru-RU" sz="3200" dirty="0">
                <a:solidFill>
                  <a:srgbClr val="000000"/>
                </a:solidFill>
              </a:rPr>
              <a:t>», Музей кожевенного ремесла.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93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620C59-0483-82B8-C612-64940B4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Содержание и целевая аудитория практики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F6A131DB-E3B3-3B87-0399-66B1A898A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574696"/>
              </p:ext>
            </p:extLst>
          </p:nvPr>
        </p:nvGraphicFramePr>
        <p:xfrm>
          <a:off x="201000" y="1719000"/>
          <a:ext cx="11834999" cy="50010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065">
                  <a:extLst>
                    <a:ext uri="{9D8B030D-6E8A-4147-A177-3AD203B41FA5}">
                      <a16:colId xmlns:a16="http://schemas.microsoft.com/office/drawing/2014/main" xmlns="" val="2175076008"/>
                    </a:ext>
                  </a:extLst>
                </a:gridCol>
                <a:gridCol w="5558137">
                  <a:extLst>
                    <a:ext uri="{9D8B030D-6E8A-4147-A177-3AD203B41FA5}">
                      <a16:colId xmlns:a16="http://schemas.microsoft.com/office/drawing/2014/main" xmlns="" val="496538287"/>
                    </a:ext>
                  </a:extLst>
                </a:gridCol>
                <a:gridCol w="5749797">
                  <a:extLst>
                    <a:ext uri="{9D8B030D-6E8A-4147-A177-3AD203B41FA5}">
                      <a16:colId xmlns:a16="http://schemas.microsoft.com/office/drawing/2014/main" xmlns="" val="3284523468"/>
                    </a:ext>
                  </a:extLst>
                </a:gridCol>
              </a:tblGrid>
              <a:tr h="488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Этап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Целевая аудитория (кол-во чел)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5426085"/>
                  </a:ext>
                </a:extLst>
              </a:tr>
              <a:tr h="464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</a:rPr>
                        <a:t>Диагностика гражданской идентичности студентов колледжа (методики «Незаконченный тезис», «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</a:rPr>
                        <a:t>Методика самооценки и </a:t>
                      </a:r>
                      <a:r>
                        <a:rPr lang="ru-RU" sz="1600" b="0" i="0" dirty="0" err="1">
                          <a:solidFill>
                            <a:srgbClr val="1A1A1A"/>
                          </a:solidFill>
                          <a:effectLst/>
                        </a:rPr>
                        <a:t>взаимооценки</a:t>
                      </a:r>
                      <a:r>
                        <a:rPr lang="ru-RU" sz="1600" b="0" i="0" dirty="0">
                          <a:solidFill>
                            <a:srgbClr val="1A1A1A"/>
                          </a:solidFill>
                          <a:effectLst/>
                        </a:rPr>
                        <a:t> уровня сформированности гражданской идентичности»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Студенты Угличского индустриально-педагогического колледжа (1-4 курсы, 5 специальностей и 2 профессий), 550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3943269"/>
                  </a:ext>
                </a:extLst>
              </a:tr>
              <a:tr h="5808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</a:rPr>
                        <a:t>Разработка серии квест-игр (7 игр) на основе принципов музейной педагогики с учетом полученных результатов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Студенты специальности «Туризм», «Туризм и гостеприимство», музей совета колледжа, 30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4874410"/>
                  </a:ext>
                </a:extLst>
              </a:tr>
              <a:tr h="4259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</a:rPr>
                        <a:t>Апробация квест-игр со студентами ГПОУ ЯО Угличского индустриально-педагогического колледжа и корректировка игр по результатам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Студенты специальностей «Туризм», «Туризм и гостеприимство», «Преподавание в начальных классах», «Дошкольное образование», 150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4948175"/>
                  </a:ext>
                </a:extLst>
              </a:tr>
              <a:tr h="589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</a:rPr>
                        <a:t>Проведение серии квест-игр с учащимися 8-9 классов общеобразовательных школ и студентами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Студенты, учащиеся 8-9 классов общеобразовательных школ </a:t>
                      </a:r>
                      <a:r>
                        <a:rPr lang="ru-RU" sz="1600" b="0" i="0" dirty="0">
                          <a:solidFill>
                            <a:srgbClr val="000000"/>
                          </a:solidFill>
                          <a:effectLst/>
                        </a:rPr>
                        <a:t>г. Углич и Угличского района,</a:t>
                      </a:r>
                      <a:r>
                        <a:rPr lang="ru-RU" sz="1600" dirty="0"/>
                        <a:t> 600 чел.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6877258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Повторная диагностика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Студенты Угличского индустриально-педагогического колледжа (1-4 курсы, 5 специальностей и 2 профессий), 550 чел.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1777542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</a:rPr>
                        <a:t>Трансляция опыта формирования гражданской идентичности через серию квест-игр «Угличский след»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Педагогические коллективы общеобразовательных и профессиональных образовательных организаций, 100 чел.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200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5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B8013D-C65E-F992-1673-63A2091C1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00" y="144001"/>
            <a:ext cx="10515600" cy="855000"/>
          </a:xfrm>
        </p:spPr>
        <p:txBody>
          <a:bodyPr/>
          <a:lstStyle/>
          <a:p>
            <a:pPr algn="ctr"/>
            <a:r>
              <a:rPr lang="ru-RU" b="1" dirty="0"/>
              <a:t>Ресурсы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8FF40C99-A1CA-04D0-DFB5-B66661F555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881498"/>
              </p:ext>
            </p:extLst>
          </p:nvPr>
        </p:nvGraphicFramePr>
        <p:xfrm>
          <a:off x="111000" y="954000"/>
          <a:ext cx="11925001" cy="56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5000">
                  <a:extLst>
                    <a:ext uri="{9D8B030D-6E8A-4147-A177-3AD203B41FA5}">
                      <a16:colId xmlns:a16="http://schemas.microsoft.com/office/drawing/2014/main" xmlns="" val="3177771778"/>
                    </a:ext>
                  </a:extLst>
                </a:gridCol>
                <a:gridCol w="2134589">
                  <a:extLst>
                    <a:ext uri="{9D8B030D-6E8A-4147-A177-3AD203B41FA5}">
                      <a16:colId xmlns:a16="http://schemas.microsoft.com/office/drawing/2014/main" xmlns="" val="945638462"/>
                    </a:ext>
                  </a:extLst>
                </a:gridCol>
                <a:gridCol w="6055412">
                  <a:extLst>
                    <a:ext uri="{9D8B030D-6E8A-4147-A177-3AD203B41FA5}">
                      <a16:colId xmlns:a16="http://schemas.microsoft.com/office/drawing/2014/main" xmlns="" val="143897535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Наличие</a:t>
                      </a:r>
                      <a:r>
                        <a:rPr lang="en-US" sz="1600" dirty="0"/>
                        <a:t>/</a:t>
                      </a:r>
                      <a:r>
                        <a:rPr lang="ru-RU" sz="1600" dirty="0"/>
                        <a:t>отсутствие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Пояснения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515252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ru-RU" b="1" dirty="0"/>
                        <a:t>Материально-технические: </a:t>
                      </a:r>
                    </a:p>
                    <a:p>
                      <a:r>
                        <a:rPr lang="ru-RU" dirty="0"/>
                        <a:t>1.1. Музейное пространство</a:t>
                      </a:r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1.2. Экспонаты, артефакты</a:t>
                      </a:r>
                    </a:p>
                    <a:p>
                      <a:endParaRPr lang="ru-RU" dirty="0"/>
                    </a:p>
                    <a:p>
                      <a:r>
                        <a:rPr lang="ru-RU" dirty="0"/>
                        <a:t>1.3. Панель интерактивная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Музей истории Угличского индустриально-педагогического колледжа (адрес: г. Углич, ул. Ак. Опарина, д. 2, 2 </a:t>
                      </a:r>
                      <a:r>
                        <a:rPr lang="ru-RU" dirty="0" err="1"/>
                        <a:t>эт</a:t>
                      </a:r>
                      <a:r>
                        <a:rPr lang="ru-RU" dirty="0"/>
                        <a:t>.)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dirty="0"/>
                        <a:t>Музей Петуха (на индустриальном отделении, адрес: г. Углич, Рыбинское шоссе, 39)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Музеи созданы на базе колледжа в 1985 году и в 2017 г. и регулярно пополняются различными экспонатами</a:t>
                      </a:r>
                    </a:p>
                    <a:p>
                      <a:pPr marL="0" indent="0">
                        <a:buNone/>
                      </a:pPr>
                      <a:r>
                        <a:rPr lang="ru-RU" dirty="0"/>
                        <a:t>Необходимо изыскивать средства на покупку современного оборудования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8194949"/>
                  </a:ext>
                </a:extLst>
              </a:tr>
              <a:tr h="506520">
                <a:tc>
                  <a:txBody>
                    <a:bodyPr/>
                    <a:lstStyle/>
                    <a:p>
                      <a:r>
                        <a:rPr lang="ru-RU" b="1" dirty="0"/>
                        <a:t>Трудовые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Педагоги, Совет Музея колледжа, студенты специальности «Туризм», «Туризм и </a:t>
                      </a:r>
                      <a:r>
                        <a:rPr lang="ru-RU" dirty="0" smtClean="0"/>
                        <a:t>гостеприимство</a:t>
                      </a:r>
                      <a:r>
                        <a:rPr lang="ru-RU" dirty="0"/>
                        <a:t>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1072271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ru-RU" b="1" dirty="0"/>
                        <a:t>Финансовые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Внебюджетные средства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184828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ru-RU" b="1" dirty="0"/>
                        <a:t>Информационные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Сайт колледжа (</a:t>
                      </a:r>
                      <a:r>
                        <a:rPr lang="en-US" dirty="0">
                          <a:hlinkClick r:id="rId2"/>
                        </a:rPr>
                        <a:t>https://gou-uipk.edu.yar.ru//index.html</a:t>
                      </a:r>
                      <a:r>
                        <a:rPr lang="ru-RU" dirty="0"/>
                        <a:t>), группы в соцсетях (</a:t>
                      </a:r>
                      <a:r>
                        <a:rPr lang="en-US" dirty="0">
                          <a:hlinkClick r:id="rId3"/>
                        </a:rPr>
                        <a:t>https://vk.com/uipk_76_professionalitet</a:t>
                      </a:r>
                      <a:r>
                        <a:rPr lang="ru-RU" dirty="0"/>
                        <a:t>), социальные партнеры </a:t>
                      </a:r>
                      <a:r>
                        <a:rPr lang="ru-RU" sz="1600" b="1" dirty="0"/>
                        <a:t>(</a:t>
                      </a:r>
                      <a:r>
                        <a:rPr lang="en-US" sz="1600" b="1" dirty="0">
                          <a:hlinkClick r:id="rId4"/>
                        </a:rPr>
                        <a:t>https://uglmus.ru/</a:t>
                      </a:r>
                      <a:r>
                        <a:rPr lang="ru-RU" sz="1600" b="1" dirty="0"/>
                        <a:t>, </a:t>
                      </a:r>
                      <a:r>
                        <a:rPr lang="en-US" sz="1600" b="1" dirty="0">
                          <a:hlinkClick r:id="rId5"/>
                        </a:rPr>
                        <a:t>https://syrkultprosvet.ru/</a:t>
                      </a:r>
                      <a:r>
                        <a:rPr lang="ru-RU" sz="1600" b="1" dirty="0"/>
                        <a:t>, </a:t>
                      </a:r>
                      <a:r>
                        <a:rPr lang="en-US" sz="1600" b="1" dirty="0">
                          <a:hlinkClick r:id="rId6"/>
                        </a:rPr>
                        <a:t>https://kozhremeslomuzeum.tilda.ws/</a:t>
                      </a:r>
                      <a:endParaRPr lang="ru-RU" sz="1600" b="1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9380801"/>
                  </a:ext>
                </a:extLst>
              </a:tr>
            </a:tbl>
          </a:graphicData>
        </a:graphic>
      </p:graphicFrame>
      <p:sp>
        <p:nvSpPr>
          <p:cNvPr id="5" name="Знак ''плюс'' 4">
            <a:extLst>
              <a:ext uri="{FF2B5EF4-FFF2-40B4-BE49-F238E27FC236}">
                <a16:creationId xmlns:a16="http://schemas.microsoft.com/office/drawing/2014/main" xmlns="" id="{1798643C-29BC-B2D7-A46A-26712D9D5B0E}"/>
              </a:ext>
            </a:extLst>
          </p:cNvPr>
          <p:cNvSpPr/>
          <p:nvPr/>
        </p:nvSpPr>
        <p:spPr>
          <a:xfrm>
            <a:off x="4746000" y="1944000"/>
            <a:ext cx="495000" cy="495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нак ''плюс'' 5">
            <a:extLst>
              <a:ext uri="{FF2B5EF4-FFF2-40B4-BE49-F238E27FC236}">
                <a16:creationId xmlns:a16="http://schemas.microsoft.com/office/drawing/2014/main" xmlns="" id="{1E68D84D-CE79-F773-3EAD-701FF332F5BD}"/>
              </a:ext>
            </a:extLst>
          </p:cNvPr>
          <p:cNvSpPr/>
          <p:nvPr/>
        </p:nvSpPr>
        <p:spPr>
          <a:xfrm>
            <a:off x="4791000" y="4059000"/>
            <a:ext cx="495000" cy="495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нак ''минус'' 6">
            <a:extLst>
              <a:ext uri="{FF2B5EF4-FFF2-40B4-BE49-F238E27FC236}">
                <a16:creationId xmlns:a16="http://schemas.microsoft.com/office/drawing/2014/main" xmlns="" id="{A2D2DB2B-2E3F-B02E-9C9E-BB63B226D43D}"/>
              </a:ext>
            </a:extLst>
          </p:cNvPr>
          <p:cNvSpPr/>
          <p:nvPr/>
        </p:nvSpPr>
        <p:spPr>
          <a:xfrm>
            <a:off x="4746000" y="3654000"/>
            <a:ext cx="585000" cy="315000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нак ''плюс'' 7">
            <a:extLst>
              <a:ext uri="{FF2B5EF4-FFF2-40B4-BE49-F238E27FC236}">
                <a16:creationId xmlns:a16="http://schemas.microsoft.com/office/drawing/2014/main" xmlns="" id="{B3262DE0-A05C-12AD-48E1-DE9D602CB68B}"/>
              </a:ext>
            </a:extLst>
          </p:cNvPr>
          <p:cNvSpPr/>
          <p:nvPr/>
        </p:nvSpPr>
        <p:spPr>
          <a:xfrm>
            <a:off x="4791000" y="4689000"/>
            <a:ext cx="495000" cy="495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нак ''плюс'' 8">
            <a:extLst>
              <a:ext uri="{FF2B5EF4-FFF2-40B4-BE49-F238E27FC236}">
                <a16:creationId xmlns:a16="http://schemas.microsoft.com/office/drawing/2014/main" xmlns="" id="{C525A0F4-54D4-4BC6-87D2-4F7605C07A0D}"/>
              </a:ext>
            </a:extLst>
          </p:cNvPr>
          <p:cNvSpPr/>
          <p:nvPr/>
        </p:nvSpPr>
        <p:spPr>
          <a:xfrm>
            <a:off x="4791000" y="5274000"/>
            <a:ext cx="495000" cy="495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xmlns="" id="{36E016B3-FAF7-1823-8753-EE64FF0B9A0F}"/>
              </a:ext>
            </a:extLst>
          </p:cNvPr>
          <p:cNvSpPr/>
          <p:nvPr/>
        </p:nvSpPr>
        <p:spPr>
          <a:xfrm>
            <a:off x="4791000" y="2934000"/>
            <a:ext cx="495000" cy="49500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4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1FB471-F9E9-8933-8088-14C1514CF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365125"/>
            <a:ext cx="11520000" cy="1325563"/>
          </a:xfrm>
        </p:spPr>
        <p:txBody>
          <a:bodyPr/>
          <a:lstStyle/>
          <a:p>
            <a:pPr algn="ctr"/>
            <a:r>
              <a:rPr lang="ru-RU" b="1" dirty="0"/>
              <a:t>Период реализации воспитательной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1E3FC3D-CB82-B479-9F9A-E97D0108D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00" y="1989000"/>
            <a:ext cx="78750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b="1" dirty="0"/>
              <a:t>Сентябрь 2025 – июнь 2028 </a:t>
            </a:r>
          </a:p>
          <a:p>
            <a:pPr marL="0" indent="0">
              <a:buNone/>
            </a:pPr>
            <a:r>
              <a:rPr lang="ru-RU" b="1" i="1" dirty="0"/>
              <a:t>Обоснование:</a:t>
            </a:r>
            <a:r>
              <a:rPr lang="ru-RU" dirty="0"/>
              <a:t> в колледже накоплен богатый опыт организации воспитательной деятельности с применением элементов музейной педагогики, сформированы традиции посещения музеев колледжа не только вновь поступившими студентами, учащимися общеобразовательных школ, но и гостей колледжа и города Углич. Однако сегодня крайне важно развивать направление именно в свете формирования гражданской идентичности обучающихся. В этой связи данная практика займет не менее 3 лет.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354952E1-A74C-7D9B-ACB0-829A09566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00" y="1854000"/>
            <a:ext cx="2076750" cy="27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F3D34EBA-6B1A-4715-9924-48D2AB88A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00" y="3744000"/>
            <a:ext cx="21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7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BDDBD3-7419-4A44-FDBD-5616DECCE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3454E2-3873-5B15-C88D-95CF090FA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000" y="365125"/>
            <a:ext cx="11520000" cy="1325563"/>
          </a:xfrm>
        </p:spPr>
        <p:txBody>
          <a:bodyPr/>
          <a:lstStyle/>
          <a:p>
            <a:pPr algn="ctr"/>
            <a:r>
              <a:rPr lang="ru-RU" b="1" dirty="0"/>
              <a:t>Ожидаемые 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87CC1F8-9D9D-6035-897D-B1D2B058D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000" y="1989000"/>
            <a:ext cx="11700000" cy="4734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1. Получены и проанализированы данные об уровне гражданской идентичности студентов колледжа на начальном и завершающем этапе (не менее 550 человек)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2. Создана серия квест-игр (7 игр) «Угличский след», которая используется в практике работы со студентами (прежде всего специальностей «Туризм и гостеприимство», «Дошкольное образование», «Преподавание в начальных классах», «Физическая культура»)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3. Не менее 600 человек стали участниками квест – игр «Угличский след»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4. Рост уровня гражданской идентичности у студентов Угличского индустриально-педагогического колледжа (не менее чем на 15%)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5. Укрепление связей с социальными партнерами: музеями и образовательными учреждениями города Углич и Угличского района (рост количества совместных проектов на основе плана колледжа)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0000"/>
                </a:solidFill>
              </a:rPr>
              <a:t>6. Опубликованы не менее пяти статей по теме площадки (представлены ссылки на публикации)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5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71392F-759A-4C6C-0EBD-8A42CE734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825624"/>
            <a:ext cx="11790000" cy="4573375"/>
          </a:xfrm>
        </p:spPr>
        <p:txBody>
          <a:bodyPr>
            <a:normAutofit fontScale="85000" lnSpcReduction="10000"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/>
              <a:t>Создание и проведение серии квест-игр «Угличский след»</a:t>
            </a:r>
            <a:r>
              <a:rPr lang="ru-RU" dirty="0"/>
              <a:t> направлено на формирование гражданской идентичности и осуществляется на основании и с учетом данных диагностики, проведенной со студентами ГПОУ ЯО Угличского индустриально-педагогического колледжа. 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dirty="0"/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Инновационность* данной практики заключается в создании методических материалов на основе культурного кода конкретного города, которые, однако, можно использовать в качестве модели и в других малых городах России. Делается попытка распространить опыт формирования гражданской идентичности через работу со студентами педагогических специальностей с целью внедрения ими данного опыта в свою практическую деятельность в качестве учителей. </a:t>
            </a:r>
          </a:p>
          <a:p>
            <a:pPr marL="0" indent="0">
              <a:buNone/>
            </a:pPr>
            <a:r>
              <a:rPr lang="ru-RU" dirty="0"/>
              <a:t>*</a:t>
            </a:r>
            <a:r>
              <a:rPr lang="ru-RU" sz="1100" dirty="0"/>
              <a:t>Под инновацией понимаем </a:t>
            </a:r>
            <a:r>
              <a:rPr lang="ru-RU" sz="1100" b="1" i="0" dirty="0">
                <a:solidFill>
                  <a:srgbClr val="333333"/>
                </a:solidFill>
                <a:effectLst/>
                <a:latin typeface="YS Text"/>
              </a:rPr>
              <a:t>нововведение в педагогической деятельности, изменения в содержании и технологии обучения и воспитания</a:t>
            </a:r>
            <a:r>
              <a:rPr lang="ru-RU" sz="1100" b="0" i="0" dirty="0">
                <a:solidFill>
                  <a:srgbClr val="333333"/>
                </a:solidFill>
                <a:effectLst/>
                <a:latin typeface="YS Text"/>
              </a:rPr>
              <a:t>, имеющие целью повышение их эффективности</a:t>
            </a:r>
            <a:endParaRPr lang="ru-RU" sz="11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F4455E6E-72A0-E341-2807-7A7A9796D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65125"/>
            <a:ext cx="11745000" cy="1325563"/>
          </a:xfrm>
        </p:spPr>
        <p:txBody>
          <a:bodyPr/>
          <a:lstStyle/>
          <a:p>
            <a:pPr algn="ctr"/>
            <a:r>
              <a:rPr lang="ru-RU" b="1" dirty="0"/>
              <a:t>Краткое описание воспитательной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374575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947</Words>
  <Application>Microsoft Office PowerPoint</Application>
  <PresentationFormat>Широкоэкранный</PresentationFormat>
  <Paragraphs>76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Roboto</vt:lpstr>
      <vt:lpstr>YS Text</vt:lpstr>
      <vt:lpstr>Тема Office</vt:lpstr>
      <vt:lpstr>Государственное профессиональное образовательное учреждение Ярославской области  Угличский индустриально-педагогический колледж</vt:lpstr>
      <vt:lpstr>Авторы воспитательной практики</vt:lpstr>
      <vt:lpstr>Актуальность внедрения</vt:lpstr>
      <vt:lpstr>Содержание и целевая аудитория практики</vt:lpstr>
      <vt:lpstr>Ресурсы</vt:lpstr>
      <vt:lpstr>Период реализации воспитательной практики</vt:lpstr>
      <vt:lpstr>Ожидаемые результаты</vt:lpstr>
      <vt:lpstr>Краткое описание воспитательной практики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 Кузнецова</cp:lastModifiedBy>
  <cp:revision>30</cp:revision>
  <cp:lastPrinted>2024-02-02T10:50:00Z</cp:lastPrinted>
  <dcterms:created xsi:type="dcterms:W3CDTF">2020-11-01T12:52:57Z</dcterms:created>
  <dcterms:modified xsi:type="dcterms:W3CDTF">2025-07-01T12:15:46Z</dcterms:modified>
</cp:coreProperties>
</file>